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32" autoAdjust="0"/>
    <p:restoredTop sz="27648" autoAdjust="0"/>
  </p:normalViewPr>
  <p:slideViewPr>
    <p:cSldViewPr snapToGrid="0">
      <p:cViewPr varScale="1">
        <p:scale>
          <a:sx n="74" d="100"/>
          <a:sy n="74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0E6680-EA51-4390-BE30-EFD336DB39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B24E6-F823-4251-9B3A-D81D03122D0F}">
      <dgm:prSet phldrT="[Text]" custT="1"/>
      <dgm:spPr/>
      <dgm:t>
        <a:bodyPr/>
        <a:lstStyle/>
        <a:p>
          <a:r>
            <a:rPr lang="en-US" sz="1600" dirty="0" smtClean="0"/>
            <a:t>Naïve Bayes</a:t>
          </a:r>
          <a:endParaRPr lang="en-US" sz="1600" dirty="0"/>
        </a:p>
      </dgm:t>
    </dgm:pt>
    <dgm:pt modelId="{1F5E8396-07B9-4FD8-93D4-B01C8879F22C}" type="parTrans" cxnId="{689D1569-2E22-4E46-AA02-3440686FA3E6}">
      <dgm:prSet/>
      <dgm:spPr/>
      <dgm:t>
        <a:bodyPr/>
        <a:lstStyle/>
        <a:p>
          <a:endParaRPr lang="en-US"/>
        </a:p>
      </dgm:t>
    </dgm:pt>
    <dgm:pt modelId="{C2A45625-EF2E-4DB9-A37D-C1F9DC9795FE}" type="sibTrans" cxnId="{689D1569-2E22-4E46-AA02-3440686FA3E6}">
      <dgm:prSet/>
      <dgm:spPr/>
      <dgm:t>
        <a:bodyPr/>
        <a:lstStyle/>
        <a:p>
          <a:endParaRPr lang="en-US"/>
        </a:p>
      </dgm:t>
    </dgm:pt>
    <dgm:pt modelId="{D6878408-AAC6-42A2-8822-6BD704759776}">
      <dgm:prSet phldrT="[Text]" custT="1"/>
      <dgm:spPr/>
      <dgm:t>
        <a:bodyPr/>
        <a:lstStyle/>
        <a:p>
          <a:r>
            <a:rPr lang="en-US" sz="1600" dirty="0" smtClean="0"/>
            <a:t>Probabilistic classifier</a:t>
          </a:r>
          <a:endParaRPr lang="en-US" sz="1600" dirty="0"/>
        </a:p>
      </dgm:t>
    </dgm:pt>
    <dgm:pt modelId="{A697706C-4BF4-4DC7-8348-882FD17F20A6}" type="parTrans" cxnId="{EB38BE33-E9DB-42B5-9387-F607431F662B}">
      <dgm:prSet/>
      <dgm:spPr/>
      <dgm:t>
        <a:bodyPr/>
        <a:lstStyle/>
        <a:p>
          <a:endParaRPr lang="en-US"/>
        </a:p>
      </dgm:t>
    </dgm:pt>
    <dgm:pt modelId="{EF0E0EFE-66E0-45D0-B031-D939879FF743}" type="sibTrans" cxnId="{EB38BE33-E9DB-42B5-9387-F607431F662B}">
      <dgm:prSet/>
      <dgm:spPr/>
      <dgm:t>
        <a:bodyPr/>
        <a:lstStyle/>
        <a:p>
          <a:endParaRPr lang="en-US"/>
        </a:p>
      </dgm:t>
    </dgm:pt>
    <dgm:pt modelId="{2BF7D8BD-CB0A-4FC5-8A6F-026BD052C252}">
      <dgm:prSet phldrT="[Text]" custT="1"/>
      <dgm:spPr/>
      <dgm:t>
        <a:bodyPr/>
        <a:lstStyle/>
        <a:p>
          <a:r>
            <a:rPr lang="en-US" sz="1600" dirty="0" smtClean="0"/>
            <a:t>Decision Tree</a:t>
          </a:r>
          <a:endParaRPr lang="en-US" sz="1600" dirty="0"/>
        </a:p>
      </dgm:t>
    </dgm:pt>
    <dgm:pt modelId="{1C9D0AB5-3831-4C58-8631-A6032F2CEA78}" type="parTrans" cxnId="{474BCAB6-CC1B-4072-8FBC-25E1208356EC}">
      <dgm:prSet/>
      <dgm:spPr/>
      <dgm:t>
        <a:bodyPr/>
        <a:lstStyle/>
        <a:p>
          <a:endParaRPr lang="en-US"/>
        </a:p>
      </dgm:t>
    </dgm:pt>
    <dgm:pt modelId="{384CB5FD-5156-446F-BA80-A77F49134416}" type="sibTrans" cxnId="{474BCAB6-CC1B-4072-8FBC-25E1208356EC}">
      <dgm:prSet/>
      <dgm:spPr/>
      <dgm:t>
        <a:bodyPr/>
        <a:lstStyle/>
        <a:p>
          <a:endParaRPr lang="en-US"/>
        </a:p>
      </dgm:t>
    </dgm:pt>
    <dgm:pt modelId="{7CF44CD2-7EE2-4A70-A82F-C6E2B2418B80}">
      <dgm:prSet phldrT="[Text]" custT="1"/>
      <dgm:spPr/>
      <dgm:t>
        <a:bodyPr/>
        <a:lstStyle/>
        <a:p>
          <a:r>
            <a:rPr lang="en-US" sz="1600" dirty="0" smtClean="0"/>
            <a:t>Each node represents a test on the feature</a:t>
          </a:r>
          <a:endParaRPr lang="en-US" sz="1600" dirty="0"/>
        </a:p>
      </dgm:t>
    </dgm:pt>
    <dgm:pt modelId="{5E6D8486-8B2E-46A2-8934-1347CDFE1B74}" type="parTrans" cxnId="{164B3685-5635-482F-BDD7-839CDA53C788}">
      <dgm:prSet/>
      <dgm:spPr/>
      <dgm:t>
        <a:bodyPr/>
        <a:lstStyle/>
        <a:p>
          <a:endParaRPr lang="en-US"/>
        </a:p>
      </dgm:t>
    </dgm:pt>
    <dgm:pt modelId="{C07B2A67-0368-4FEC-8DE7-C6BA81B2F744}" type="sibTrans" cxnId="{164B3685-5635-482F-BDD7-839CDA53C788}">
      <dgm:prSet/>
      <dgm:spPr/>
      <dgm:t>
        <a:bodyPr/>
        <a:lstStyle/>
        <a:p>
          <a:endParaRPr lang="en-US"/>
        </a:p>
      </dgm:t>
    </dgm:pt>
    <dgm:pt modelId="{63BBA4A3-4181-4C51-844D-E99626EB5206}">
      <dgm:prSet phldrT="[Text]" custT="1"/>
      <dgm:spPr/>
      <dgm:t>
        <a:bodyPr/>
        <a:lstStyle/>
        <a:p>
          <a:r>
            <a:rPr lang="en-US" sz="1600" dirty="0" smtClean="0"/>
            <a:t>Random Forest</a:t>
          </a:r>
          <a:endParaRPr lang="en-US" sz="1600" dirty="0"/>
        </a:p>
      </dgm:t>
    </dgm:pt>
    <dgm:pt modelId="{2C4F9C58-C20F-4D2D-9FD0-2B496E184241}" type="parTrans" cxnId="{CEBC3DFD-B965-4EDA-88C4-DCBEF6EBC073}">
      <dgm:prSet/>
      <dgm:spPr/>
      <dgm:t>
        <a:bodyPr/>
        <a:lstStyle/>
        <a:p>
          <a:endParaRPr lang="en-US"/>
        </a:p>
      </dgm:t>
    </dgm:pt>
    <dgm:pt modelId="{AAA0DB2E-CD66-4D4E-A871-9EA7627743AA}" type="sibTrans" cxnId="{CEBC3DFD-B965-4EDA-88C4-DCBEF6EBC073}">
      <dgm:prSet/>
      <dgm:spPr/>
      <dgm:t>
        <a:bodyPr/>
        <a:lstStyle/>
        <a:p>
          <a:endParaRPr lang="en-US"/>
        </a:p>
      </dgm:t>
    </dgm:pt>
    <dgm:pt modelId="{9D670F80-1331-45A8-9A06-4B4BBA5D642C}">
      <dgm:prSet phldrT="[Text]" custT="1"/>
      <dgm:spPr/>
      <dgm:t>
        <a:bodyPr/>
        <a:lstStyle/>
        <a:p>
          <a:r>
            <a:rPr lang="en-US" sz="1600" dirty="0" smtClean="0"/>
            <a:t>Constructs multitude of Decision trees</a:t>
          </a:r>
          <a:endParaRPr lang="en-US" sz="1600" dirty="0"/>
        </a:p>
      </dgm:t>
    </dgm:pt>
    <dgm:pt modelId="{FDA4EDD1-9C06-4B29-A77D-B9A436DF8937}" type="parTrans" cxnId="{CBF5A7FC-2756-4F18-9430-852A326E4338}">
      <dgm:prSet/>
      <dgm:spPr/>
      <dgm:t>
        <a:bodyPr/>
        <a:lstStyle/>
        <a:p>
          <a:endParaRPr lang="en-US"/>
        </a:p>
      </dgm:t>
    </dgm:pt>
    <dgm:pt modelId="{969CDBA8-F99F-4544-AE68-F2A4B1581699}" type="sibTrans" cxnId="{CBF5A7FC-2756-4F18-9430-852A326E4338}">
      <dgm:prSet/>
      <dgm:spPr/>
      <dgm:t>
        <a:bodyPr/>
        <a:lstStyle/>
        <a:p>
          <a:endParaRPr lang="en-US"/>
        </a:p>
      </dgm:t>
    </dgm:pt>
    <dgm:pt modelId="{920F2779-7DBE-4A47-811F-9DBFFBE2FB9E}">
      <dgm:prSet phldrT="[Text]" custT="1"/>
      <dgm:spPr/>
      <dgm:t>
        <a:bodyPr/>
        <a:lstStyle/>
        <a:p>
          <a:r>
            <a:rPr lang="en-US" sz="1600" dirty="0" smtClean="0"/>
            <a:t>Independence Assumption between features</a:t>
          </a:r>
          <a:endParaRPr lang="en-US" sz="1600" dirty="0"/>
        </a:p>
      </dgm:t>
    </dgm:pt>
    <dgm:pt modelId="{CDEEC371-B37B-4CAB-AA12-1DAAF88DBA6B}" type="parTrans" cxnId="{8E689881-DCBF-4704-A692-A0981E6B180E}">
      <dgm:prSet/>
      <dgm:spPr/>
      <dgm:t>
        <a:bodyPr/>
        <a:lstStyle/>
        <a:p>
          <a:endParaRPr lang="en-US"/>
        </a:p>
      </dgm:t>
    </dgm:pt>
    <dgm:pt modelId="{53E68DDB-782A-4D54-B060-F8291DFE56C5}" type="sibTrans" cxnId="{8E689881-DCBF-4704-A692-A0981E6B180E}">
      <dgm:prSet/>
      <dgm:spPr/>
      <dgm:t>
        <a:bodyPr/>
        <a:lstStyle/>
        <a:p>
          <a:endParaRPr lang="en-US"/>
        </a:p>
      </dgm:t>
    </dgm:pt>
    <dgm:pt modelId="{DE744837-9A53-48B4-B576-3AAE3D3A8D6B}">
      <dgm:prSet phldrT="[Text]" custT="1"/>
      <dgm:spPr/>
      <dgm:t>
        <a:bodyPr/>
        <a:lstStyle/>
        <a:p>
          <a:r>
            <a:rPr lang="en-US" sz="1600" dirty="0" smtClean="0"/>
            <a:t>Based on Bayes’ Theorem</a:t>
          </a:r>
          <a:endParaRPr lang="en-US" sz="1600" dirty="0"/>
        </a:p>
      </dgm:t>
    </dgm:pt>
    <dgm:pt modelId="{EE366FAC-CF38-4C97-8B42-BB72C9ACB038}" type="parTrans" cxnId="{0CA1C381-5AF1-4B42-8D7B-9FEEECA5B2E7}">
      <dgm:prSet/>
      <dgm:spPr/>
      <dgm:t>
        <a:bodyPr/>
        <a:lstStyle/>
        <a:p>
          <a:endParaRPr lang="en-US"/>
        </a:p>
      </dgm:t>
    </dgm:pt>
    <dgm:pt modelId="{A6BD6DA6-313C-4744-AEC6-4EC0CC1C70D6}" type="sibTrans" cxnId="{0CA1C381-5AF1-4B42-8D7B-9FEEECA5B2E7}">
      <dgm:prSet/>
      <dgm:spPr/>
      <dgm:t>
        <a:bodyPr/>
        <a:lstStyle/>
        <a:p>
          <a:endParaRPr lang="en-US"/>
        </a:p>
      </dgm:t>
    </dgm:pt>
    <dgm:pt modelId="{58A3E63A-4661-4AF5-A147-4CA5B6CF99EF}">
      <dgm:prSet phldrT="[Text]" custT="1"/>
      <dgm:spPr/>
      <dgm:t>
        <a:bodyPr/>
        <a:lstStyle/>
        <a:p>
          <a:r>
            <a:rPr lang="en-US" sz="1600" dirty="0" smtClean="0"/>
            <a:t>Provides visual representation of decisions based on which outcome will be predicted</a:t>
          </a:r>
          <a:endParaRPr lang="en-US" sz="1600" dirty="0"/>
        </a:p>
      </dgm:t>
    </dgm:pt>
    <dgm:pt modelId="{C2927476-A720-4058-8D15-20B48FB31925}" type="parTrans" cxnId="{5F2DC451-0BEE-49CC-9AEF-6599C63A5CCA}">
      <dgm:prSet/>
      <dgm:spPr/>
      <dgm:t>
        <a:bodyPr/>
        <a:lstStyle/>
        <a:p>
          <a:endParaRPr lang="en-US"/>
        </a:p>
      </dgm:t>
    </dgm:pt>
    <dgm:pt modelId="{AE842958-DCB0-4B6C-B309-68F2BFD5796F}" type="sibTrans" cxnId="{5F2DC451-0BEE-49CC-9AEF-6599C63A5CCA}">
      <dgm:prSet/>
      <dgm:spPr/>
      <dgm:t>
        <a:bodyPr/>
        <a:lstStyle/>
        <a:p>
          <a:endParaRPr lang="en-US"/>
        </a:p>
      </dgm:t>
    </dgm:pt>
    <dgm:pt modelId="{0BBBB830-1A40-4EC9-8DE1-1BE2BEF4EF8C}">
      <dgm:prSet phldrT="[Text]" custT="1"/>
      <dgm:spPr/>
      <dgm:t>
        <a:bodyPr/>
        <a:lstStyle/>
        <a:p>
          <a:r>
            <a:rPr lang="en-US" sz="1600" dirty="0" smtClean="0"/>
            <a:t>Classification selected is the mode of all the decision tree classes </a:t>
          </a:r>
          <a:endParaRPr lang="en-US" sz="1600" dirty="0"/>
        </a:p>
      </dgm:t>
    </dgm:pt>
    <dgm:pt modelId="{9DBEB00D-3CD5-4080-A4AA-3D96A28E6F3A}" type="parTrans" cxnId="{50680B08-B540-41A1-B034-5194B60FC7B8}">
      <dgm:prSet/>
      <dgm:spPr/>
      <dgm:t>
        <a:bodyPr/>
        <a:lstStyle/>
        <a:p>
          <a:endParaRPr lang="en-US"/>
        </a:p>
      </dgm:t>
    </dgm:pt>
    <dgm:pt modelId="{F08264F3-A230-40A8-86B9-75228153EB46}" type="sibTrans" cxnId="{50680B08-B540-41A1-B034-5194B60FC7B8}">
      <dgm:prSet/>
      <dgm:spPr/>
      <dgm:t>
        <a:bodyPr/>
        <a:lstStyle/>
        <a:p>
          <a:endParaRPr lang="en-US"/>
        </a:p>
      </dgm:t>
    </dgm:pt>
    <dgm:pt modelId="{379F4563-F844-4FFE-B71A-0ED2641E99FC}" type="pres">
      <dgm:prSet presAssocID="{C90E6680-EA51-4390-BE30-EFD336DB399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10FC01-EDDB-4FA9-A703-158F9884CA4D}" type="pres">
      <dgm:prSet presAssocID="{0C9B24E6-F823-4251-9B3A-D81D03122D0F}" presName="parentText" presStyleLbl="node1" presStyleIdx="0" presStyleCnt="3" custScaleY="54410" custLinFactNeighborY="-83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EFA5D-F48C-4679-AE5B-6105863E3688}" type="pres">
      <dgm:prSet presAssocID="{0C9B24E6-F823-4251-9B3A-D81D03122D0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2CBDA7-BD36-4CAB-BD72-48FBFE89FB33}" type="pres">
      <dgm:prSet presAssocID="{2BF7D8BD-CB0A-4FC5-8A6F-026BD052C252}" presName="parentText" presStyleLbl="node1" presStyleIdx="1" presStyleCnt="3" custScaleY="50761" custLinFactNeighborY="-33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4FA62-084D-489E-A2C7-73420B18B26B}" type="pres">
      <dgm:prSet presAssocID="{2BF7D8BD-CB0A-4FC5-8A6F-026BD052C252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70CE5E-E0E9-44D3-B2A4-D190DC32ED04}" type="pres">
      <dgm:prSet presAssocID="{63BBA4A3-4181-4C51-844D-E99626EB5206}" presName="parentText" presStyleLbl="node1" presStyleIdx="2" presStyleCnt="3" custScaleY="4732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5E401C-6D05-4B72-9D16-6E0B3269CD8B}" type="pres">
      <dgm:prSet presAssocID="{63BBA4A3-4181-4C51-844D-E99626EB5206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F5A7FC-2756-4F18-9430-852A326E4338}" srcId="{63BBA4A3-4181-4C51-844D-E99626EB5206}" destId="{9D670F80-1331-45A8-9A06-4B4BBA5D642C}" srcOrd="0" destOrd="0" parTransId="{FDA4EDD1-9C06-4B29-A77D-B9A436DF8937}" sibTransId="{969CDBA8-F99F-4544-AE68-F2A4B1581699}"/>
    <dgm:cxn modelId="{8E689881-DCBF-4704-A692-A0981E6B180E}" srcId="{0C9B24E6-F823-4251-9B3A-D81D03122D0F}" destId="{920F2779-7DBE-4A47-811F-9DBFFBE2FB9E}" srcOrd="2" destOrd="0" parTransId="{CDEEC371-B37B-4CAB-AA12-1DAAF88DBA6B}" sibTransId="{53E68DDB-782A-4D54-B060-F8291DFE56C5}"/>
    <dgm:cxn modelId="{CEBC3DFD-B965-4EDA-88C4-DCBEF6EBC073}" srcId="{C90E6680-EA51-4390-BE30-EFD336DB3994}" destId="{63BBA4A3-4181-4C51-844D-E99626EB5206}" srcOrd="2" destOrd="0" parTransId="{2C4F9C58-C20F-4D2D-9FD0-2B496E184241}" sibTransId="{AAA0DB2E-CD66-4D4E-A871-9EA7627743AA}"/>
    <dgm:cxn modelId="{5F2DC451-0BEE-49CC-9AEF-6599C63A5CCA}" srcId="{2BF7D8BD-CB0A-4FC5-8A6F-026BD052C252}" destId="{58A3E63A-4661-4AF5-A147-4CA5B6CF99EF}" srcOrd="1" destOrd="0" parTransId="{C2927476-A720-4058-8D15-20B48FB31925}" sibTransId="{AE842958-DCB0-4B6C-B309-68F2BFD5796F}"/>
    <dgm:cxn modelId="{164B3685-5635-482F-BDD7-839CDA53C788}" srcId="{2BF7D8BD-CB0A-4FC5-8A6F-026BD052C252}" destId="{7CF44CD2-7EE2-4A70-A82F-C6E2B2418B80}" srcOrd="0" destOrd="0" parTransId="{5E6D8486-8B2E-46A2-8934-1347CDFE1B74}" sibTransId="{C07B2A67-0368-4FEC-8DE7-C6BA81B2F744}"/>
    <dgm:cxn modelId="{50680B08-B540-41A1-B034-5194B60FC7B8}" srcId="{63BBA4A3-4181-4C51-844D-E99626EB5206}" destId="{0BBBB830-1A40-4EC9-8DE1-1BE2BEF4EF8C}" srcOrd="1" destOrd="0" parTransId="{9DBEB00D-3CD5-4080-A4AA-3D96A28E6F3A}" sibTransId="{F08264F3-A230-40A8-86B9-75228153EB46}"/>
    <dgm:cxn modelId="{E5E17B51-30FF-4459-A716-60F62B3C0E0E}" type="presOf" srcId="{58A3E63A-4661-4AF5-A147-4CA5B6CF99EF}" destId="{5444FA62-084D-489E-A2C7-73420B18B26B}" srcOrd="0" destOrd="1" presId="urn:microsoft.com/office/officeart/2005/8/layout/vList2"/>
    <dgm:cxn modelId="{DA35677D-A353-4318-8368-9DF31279C593}" type="presOf" srcId="{0BBBB830-1A40-4EC9-8DE1-1BE2BEF4EF8C}" destId="{045E401C-6D05-4B72-9D16-6E0B3269CD8B}" srcOrd="0" destOrd="1" presId="urn:microsoft.com/office/officeart/2005/8/layout/vList2"/>
    <dgm:cxn modelId="{5D03F225-274F-4CBD-A28C-877ACAC572FD}" type="presOf" srcId="{9D670F80-1331-45A8-9A06-4B4BBA5D642C}" destId="{045E401C-6D05-4B72-9D16-6E0B3269CD8B}" srcOrd="0" destOrd="0" presId="urn:microsoft.com/office/officeart/2005/8/layout/vList2"/>
    <dgm:cxn modelId="{8367AA38-EAEB-4BC3-B5ED-063B8143B42D}" type="presOf" srcId="{63BBA4A3-4181-4C51-844D-E99626EB5206}" destId="{FF70CE5E-E0E9-44D3-B2A4-D190DC32ED04}" srcOrd="0" destOrd="0" presId="urn:microsoft.com/office/officeart/2005/8/layout/vList2"/>
    <dgm:cxn modelId="{474BCAB6-CC1B-4072-8FBC-25E1208356EC}" srcId="{C90E6680-EA51-4390-BE30-EFD336DB3994}" destId="{2BF7D8BD-CB0A-4FC5-8A6F-026BD052C252}" srcOrd="1" destOrd="0" parTransId="{1C9D0AB5-3831-4C58-8631-A6032F2CEA78}" sibTransId="{384CB5FD-5156-446F-BA80-A77F49134416}"/>
    <dgm:cxn modelId="{467777DC-7FDB-4B2B-A42D-94BB2ED4BC4D}" type="presOf" srcId="{DE744837-9A53-48B4-B576-3AAE3D3A8D6B}" destId="{61DEFA5D-F48C-4679-AE5B-6105863E3688}" srcOrd="0" destOrd="1" presId="urn:microsoft.com/office/officeart/2005/8/layout/vList2"/>
    <dgm:cxn modelId="{765E3B71-F766-4B4D-A7F5-7E9F5D0AF1A0}" type="presOf" srcId="{920F2779-7DBE-4A47-811F-9DBFFBE2FB9E}" destId="{61DEFA5D-F48C-4679-AE5B-6105863E3688}" srcOrd="0" destOrd="2" presId="urn:microsoft.com/office/officeart/2005/8/layout/vList2"/>
    <dgm:cxn modelId="{0CA1C381-5AF1-4B42-8D7B-9FEEECA5B2E7}" srcId="{0C9B24E6-F823-4251-9B3A-D81D03122D0F}" destId="{DE744837-9A53-48B4-B576-3AAE3D3A8D6B}" srcOrd="1" destOrd="0" parTransId="{EE366FAC-CF38-4C97-8B42-BB72C9ACB038}" sibTransId="{A6BD6DA6-313C-4744-AEC6-4EC0CC1C70D6}"/>
    <dgm:cxn modelId="{689D1569-2E22-4E46-AA02-3440686FA3E6}" srcId="{C90E6680-EA51-4390-BE30-EFD336DB3994}" destId="{0C9B24E6-F823-4251-9B3A-D81D03122D0F}" srcOrd="0" destOrd="0" parTransId="{1F5E8396-07B9-4FD8-93D4-B01C8879F22C}" sibTransId="{C2A45625-EF2E-4DB9-A37D-C1F9DC9795FE}"/>
    <dgm:cxn modelId="{232823B4-0172-47EB-BB7F-EC0A017A87B3}" type="presOf" srcId="{0C9B24E6-F823-4251-9B3A-D81D03122D0F}" destId="{C110FC01-EDDB-4FA9-A703-158F9884CA4D}" srcOrd="0" destOrd="0" presId="urn:microsoft.com/office/officeart/2005/8/layout/vList2"/>
    <dgm:cxn modelId="{92D2E90B-8850-45BC-88FE-5265419962E4}" type="presOf" srcId="{2BF7D8BD-CB0A-4FC5-8A6F-026BD052C252}" destId="{D32CBDA7-BD36-4CAB-BD72-48FBFE89FB33}" srcOrd="0" destOrd="0" presId="urn:microsoft.com/office/officeart/2005/8/layout/vList2"/>
    <dgm:cxn modelId="{A7C0BBA1-87AC-453A-B2A3-063E6EA793AA}" type="presOf" srcId="{D6878408-AAC6-42A2-8822-6BD704759776}" destId="{61DEFA5D-F48C-4679-AE5B-6105863E3688}" srcOrd="0" destOrd="0" presId="urn:microsoft.com/office/officeart/2005/8/layout/vList2"/>
    <dgm:cxn modelId="{EB38BE33-E9DB-42B5-9387-F607431F662B}" srcId="{0C9B24E6-F823-4251-9B3A-D81D03122D0F}" destId="{D6878408-AAC6-42A2-8822-6BD704759776}" srcOrd="0" destOrd="0" parTransId="{A697706C-4BF4-4DC7-8348-882FD17F20A6}" sibTransId="{EF0E0EFE-66E0-45D0-B031-D939879FF743}"/>
    <dgm:cxn modelId="{E8632C51-0C91-4D5B-825B-B0F4603166B0}" type="presOf" srcId="{7CF44CD2-7EE2-4A70-A82F-C6E2B2418B80}" destId="{5444FA62-084D-489E-A2C7-73420B18B26B}" srcOrd="0" destOrd="0" presId="urn:microsoft.com/office/officeart/2005/8/layout/vList2"/>
    <dgm:cxn modelId="{5563E384-B71F-460E-9B9F-A051DA54E5E2}" type="presOf" srcId="{C90E6680-EA51-4390-BE30-EFD336DB3994}" destId="{379F4563-F844-4FFE-B71A-0ED2641E99FC}" srcOrd="0" destOrd="0" presId="urn:microsoft.com/office/officeart/2005/8/layout/vList2"/>
    <dgm:cxn modelId="{C2FC37B0-65D6-4417-A8A1-530E82BD6963}" type="presParOf" srcId="{379F4563-F844-4FFE-B71A-0ED2641E99FC}" destId="{C110FC01-EDDB-4FA9-A703-158F9884CA4D}" srcOrd="0" destOrd="0" presId="urn:microsoft.com/office/officeart/2005/8/layout/vList2"/>
    <dgm:cxn modelId="{8AB7ECEF-B8A7-4EFF-BDA1-D8799ED9FDDF}" type="presParOf" srcId="{379F4563-F844-4FFE-B71A-0ED2641E99FC}" destId="{61DEFA5D-F48C-4679-AE5B-6105863E3688}" srcOrd="1" destOrd="0" presId="urn:microsoft.com/office/officeart/2005/8/layout/vList2"/>
    <dgm:cxn modelId="{E90F8639-62D6-4A20-85EC-B6F148101132}" type="presParOf" srcId="{379F4563-F844-4FFE-B71A-0ED2641E99FC}" destId="{D32CBDA7-BD36-4CAB-BD72-48FBFE89FB33}" srcOrd="2" destOrd="0" presId="urn:microsoft.com/office/officeart/2005/8/layout/vList2"/>
    <dgm:cxn modelId="{D42DCCD2-8B74-4821-8BF0-79A186282911}" type="presParOf" srcId="{379F4563-F844-4FFE-B71A-0ED2641E99FC}" destId="{5444FA62-084D-489E-A2C7-73420B18B26B}" srcOrd="3" destOrd="0" presId="urn:microsoft.com/office/officeart/2005/8/layout/vList2"/>
    <dgm:cxn modelId="{5AD3DC31-74A3-47D2-BD53-93D34A46B175}" type="presParOf" srcId="{379F4563-F844-4FFE-B71A-0ED2641E99FC}" destId="{FF70CE5E-E0E9-44D3-B2A4-D190DC32ED04}" srcOrd="4" destOrd="0" presId="urn:microsoft.com/office/officeart/2005/8/layout/vList2"/>
    <dgm:cxn modelId="{3B8644A2-67A0-4817-8496-AAB5C03B36F0}" type="presParOf" srcId="{379F4563-F844-4FFE-B71A-0ED2641E99FC}" destId="{045E401C-6D05-4B72-9D16-6E0B3269CD8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0FC01-EDDB-4FA9-A703-158F9884CA4D}">
      <dsp:nvSpPr>
        <dsp:cNvPr id="0" name=""/>
        <dsp:cNvSpPr/>
      </dsp:nvSpPr>
      <dsp:spPr>
        <a:xfrm>
          <a:off x="0" y="26941"/>
          <a:ext cx="5014443" cy="580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Naïve Bayes</a:t>
          </a:r>
          <a:endParaRPr lang="en-US" sz="1600" kern="1200" dirty="0"/>
        </a:p>
      </dsp:txBody>
      <dsp:txXfrm>
        <a:off x="28341" y="55282"/>
        <a:ext cx="4957761" cy="523894"/>
      </dsp:txXfrm>
    </dsp:sp>
    <dsp:sp modelId="{61DEFA5D-F48C-4679-AE5B-6105863E3688}">
      <dsp:nvSpPr>
        <dsp:cNvPr id="0" name=""/>
        <dsp:cNvSpPr/>
      </dsp:nvSpPr>
      <dsp:spPr>
        <a:xfrm>
          <a:off x="0" y="615437"/>
          <a:ext cx="5014443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0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Probabilistic classifier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Based on Bayes’ Theorem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Independence Assumption between features</a:t>
          </a:r>
          <a:endParaRPr lang="en-US" sz="1600" kern="1200" dirty="0"/>
        </a:p>
      </dsp:txBody>
      <dsp:txXfrm>
        <a:off x="0" y="615437"/>
        <a:ext cx="5014443" cy="943920"/>
      </dsp:txXfrm>
    </dsp:sp>
    <dsp:sp modelId="{D32CBDA7-BD36-4CAB-BD72-48FBFE89FB33}">
      <dsp:nvSpPr>
        <dsp:cNvPr id="0" name=""/>
        <dsp:cNvSpPr/>
      </dsp:nvSpPr>
      <dsp:spPr>
        <a:xfrm>
          <a:off x="0" y="1528151"/>
          <a:ext cx="5014443" cy="541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Decision Tree</a:t>
          </a:r>
          <a:endParaRPr lang="en-US" sz="1600" kern="1200" dirty="0"/>
        </a:p>
      </dsp:txBody>
      <dsp:txXfrm>
        <a:off x="26441" y="1554592"/>
        <a:ext cx="4961561" cy="488758"/>
      </dsp:txXfrm>
    </dsp:sp>
    <dsp:sp modelId="{5444FA62-084D-489E-A2C7-73420B18B26B}">
      <dsp:nvSpPr>
        <dsp:cNvPr id="0" name=""/>
        <dsp:cNvSpPr/>
      </dsp:nvSpPr>
      <dsp:spPr>
        <a:xfrm>
          <a:off x="0" y="2100997"/>
          <a:ext cx="5014443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0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Each node represents a test on the feature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Provides visual representation of decisions based on which outcome will be predicted</a:t>
          </a:r>
          <a:endParaRPr lang="en-US" sz="1600" kern="1200" dirty="0"/>
        </a:p>
      </dsp:txBody>
      <dsp:txXfrm>
        <a:off x="0" y="2100997"/>
        <a:ext cx="5014443" cy="943920"/>
      </dsp:txXfrm>
    </dsp:sp>
    <dsp:sp modelId="{FF70CE5E-E0E9-44D3-B2A4-D190DC32ED04}">
      <dsp:nvSpPr>
        <dsp:cNvPr id="0" name=""/>
        <dsp:cNvSpPr/>
      </dsp:nvSpPr>
      <dsp:spPr>
        <a:xfrm>
          <a:off x="0" y="3044917"/>
          <a:ext cx="5014443" cy="5049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Random Forest</a:t>
          </a:r>
          <a:endParaRPr lang="en-US" sz="1600" kern="1200" dirty="0"/>
        </a:p>
      </dsp:txBody>
      <dsp:txXfrm>
        <a:off x="24651" y="3069568"/>
        <a:ext cx="4965141" cy="455685"/>
      </dsp:txXfrm>
    </dsp:sp>
    <dsp:sp modelId="{045E401C-6D05-4B72-9D16-6E0B3269CD8B}">
      <dsp:nvSpPr>
        <dsp:cNvPr id="0" name=""/>
        <dsp:cNvSpPr/>
      </dsp:nvSpPr>
      <dsp:spPr>
        <a:xfrm>
          <a:off x="0" y="3549904"/>
          <a:ext cx="5014443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09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Constructs multitude of Decision trees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dirty="0" smtClean="0"/>
            <a:t>Classification selected is the mode of all the decision tree classes </a:t>
          </a:r>
          <a:endParaRPr lang="en-US" sz="1600" kern="1200" dirty="0"/>
        </a:p>
      </dsp:txBody>
      <dsp:txXfrm>
        <a:off x="0" y="3549904"/>
        <a:ext cx="5014443" cy="943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BC6DA-DA03-4D83-81F6-2A1AC26E5919}" type="datetimeFigureOut">
              <a:rPr lang="en-US" smtClean="0"/>
              <a:t>12/20/2017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810D3-313C-49CB-B561-475137E6AC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77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810D3-313C-49CB-B561-475137E6AC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72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######DEPARTMENT WISE DISTRIBUTION AND ATTRITION################</a:t>
            </a:r>
          </a:p>
          <a:p>
            <a:endParaRPr lang="en-US" dirty="0" smtClean="0"/>
          </a:p>
          <a:p>
            <a:r>
              <a:rPr lang="en-US" dirty="0" smtClean="0"/>
              <a:t>par(mar = c(1,1,1,1))</a:t>
            </a:r>
          </a:p>
          <a:p>
            <a:r>
              <a:rPr lang="en-US" dirty="0" err="1" smtClean="0"/>
              <a:t>deptdata</a:t>
            </a:r>
            <a:r>
              <a:rPr lang="en-US" dirty="0" smtClean="0"/>
              <a:t> &lt;- </a:t>
            </a:r>
            <a:r>
              <a:rPr lang="en-US" dirty="0" err="1" smtClean="0"/>
              <a:t>Emp_data$department</a:t>
            </a:r>
            <a:endParaRPr lang="en-US" dirty="0" smtClean="0"/>
          </a:p>
          <a:p>
            <a:r>
              <a:rPr lang="en-US" dirty="0" err="1" smtClean="0"/>
              <a:t>deptdatatable</a:t>
            </a:r>
            <a:r>
              <a:rPr lang="en-US" dirty="0" smtClean="0"/>
              <a:t> &lt;- table(</a:t>
            </a:r>
            <a:r>
              <a:rPr lang="en-US" dirty="0" err="1" smtClean="0"/>
              <a:t>deptdata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percent&lt;- round(</a:t>
            </a:r>
            <a:r>
              <a:rPr lang="en-US" dirty="0" err="1" smtClean="0"/>
              <a:t>deptdatatable</a:t>
            </a:r>
            <a:r>
              <a:rPr lang="en-US" dirty="0" smtClean="0"/>
              <a:t>*100/length(</a:t>
            </a:r>
            <a:r>
              <a:rPr lang="en-US" dirty="0" err="1" smtClean="0"/>
              <a:t>deptdata</a:t>
            </a:r>
            <a:r>
              <a:rPr lang="en-US" dirty="0" smtClean="0"/>
              <a:t>))</a:t>
            </a:r>
          </a:p>
          <a:p>
            <a:r>
              <a:rPr lang="en-US" dirty="0" err="1" smtClean="0"/>
              <a:t>lbls</a:t>
            </a:r>
            <a:r>
              <a:rPr lang="en-US" dirty="0" smtClean="0"/>
              <a:t> &lt;- paste(names(</a:t>
            </a:r>
            <a:r>
              <a:rPr lang="en-US" dirty="0" err="1" smtClean="0"/>
              <a:t>deptdatatable</a:t>
            </a:r>
            <a:r>
              <a:rPr lang="en-US" dirty="0" smtClean="0"/>
              <a:t>), "\n", percent, "%", </a:t>
            </a:r>
            <a:r>
              <a:rPr lang="en-US" dirty="0" err="1" smtClean="0"/>
              <a:t>sep</a:t>
            </a:r>
            <a:r>
              <a:rPr lang="en-US" dirty="0" smtClean="0"/>
              <a:t>="")</a:t>
            </a:r>
          </a:p>
          <a:p>
            <a:r>
              <a:rPr lang="en-US" dirty="0" smtClean="0"/>
              <a:t>pie(</a:t>
            </a:r>
            <a:r>
              <a:rPr lang="en-US" dirty="0" err="1" smtClean="0"/>
              <a:t>deptdatatable</a:t>
            </a:r>
            <a:r>
              <a:rPr lang="en-US" dirty="0" smtClean="0"/>
              <a:t>, labels = </a:t>
            </a:r>
            <a:r>
              <a:rPr lang="en-US" dirty="0" err="1" smtClean="0"/>
              <a:t>lbls</a:t>
            </a:r>
            <a:r>
              <a:rPr lang="en-US" dirty="0" smtClean="0"/>
              <a:t>, col = rainbow(10),</a:t>
            </a:r>
          </a:p>
          <a:p>
            <a:r>
              <a:rPr lang="en-US" dirty="0" smtClean="0"/>
              <a:t>    main="Department wise Employee distribution (Total)")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smtClean="0"/>
              <a:t>#accounting          </a:t>
            </a:r>
            <a:r>
              <a:rPr lang="en-US" dirty="0" err="1" smtClean="0"/>
              <a:t>hr</a:t>
            </a:r>
            <a:r>
              <a:rPr lang="en-US" dirty="0" smtClean="0"/>
              <a:t>          IT  management   marketing </a:t>
            </a:r>
            <a:r>
              <a:rPr lang="en-US" dirty="0" err="1" smtClean="0"/>
              <a:t>product_mng</a:t>
            </a:r>
            <a:r>
              <a:rPr lang="en-US" dirty="0" smtClean="0"/>
              <a:t>       </a:t>
            </a:r>
            <a:r>
              <a:rPr lang="en-US" dirty="0" err="1" smtClean="0"/>
              <a:t>RandD</a:t>
            </a:r>
            <a:r>
              <a:rPr lang="en-US" dirty="0" smtClean="0"/>
              <a:t> </a:t>
            </a:r>
          </a:p>
          <a:p>
            <a:r>
              <a:rPr lang="en-US" dirty="0" smtClean="0"/>
              <a:t>#767         739        1227         630         858         902         787 </a:t>
            </a:r>
          </a:p>
          <a:p>
            <a:r>
              <a:rPr lang="en-US" dirty="0" smtClean="0"/>
              <a:t>#sales     support   technical </a:t>
            </a:r>
          </a:p>
          <a:p>
            <a:r>
              <a:rPr lang="en-US" dirty="0" smtClean="0"/>
              <a:t>#4140        2229        2720 </a:t>
            </a:r>
          </a:p>
          <a:p>
            <a:r>
              <a:rPr lang="en-US" dirty="0" err="1" smtClean="0"/>
              <a:t>deptleft</a:t>
            </a:r>
            <a:r>
              <a:rPr lang="en-US" dirty="0" smtClean="0"/>
              <a:t> &lt;- </a:t>
            </a:r>
            <a:r>
              <a:rPr lang="en-US" dirty="0" err="1" smtClean="0"/>
              <a:t>Emp_data$department</a:t>
            </a:r>
            <a:r>
              <a:rPr lang="en-US" dirty="0" smtClean="0"/>
              <a:t>[left == 1]</a:t>
            </a:r>
          </a:p>
          <a:p>
            <a:r>
              <a:rPr lang="en-US" dirty="0" err="1" smtClean="0"/>
              <a:t>deptlefttable</a:t>
            </a:r>
            <a:r>
              <a:rPr lang="en-US" dirty="0" smtClean="0"/>
              <a:t> &lt;- table(</a:t>
            </a:r>
            <a:r>
              <a:rPr lang="en-US" dirty="0" err="1" smtClean="0"/>
              <a:t>deptleft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percentleft</a:t>
            </a:r>
            <a:r>
              <a:rPr lang="en-US" dirty="0" smtClean="0"/>
              <a:t>&lt;- round(</a:t>
            </a:r>
            <a:r>
              <a:rPr lang="en-US" dirty="0" err="1" smtClean="0"/>
              <a:t>deptlefttable</a:t>
            </a:r>
            <a:r>
              <a:rPr lang="en-US" dirty="0" smtClean="0"/>
              <a:t>*100/length(</a:t>
            </a:r>
            <a:r>
              <a:rPr lang="en-US" dirty="0" err="1" smtClean="0"/>
              <a:t>deptleft</a:t>
            </a:r>
            <a:r>
              <a:rPr lang="en-US" dirty="0" smtClean="0"/>
              <a:t>))</a:t>
            </a:r>
          </a:p>
          <a:p>
            <a:r>
              <a:rPr lang="en-US" dirty="0" err="1" smtClean="0"/>
              <a:t>lbls</a:t>
            </a:r>
            <a:r>
              <a:rPr lang="en-US" dirty="0" smtClean="0"/>
              <a:t> &lt;- paste(names(</a:t>
            </a:r>
            <a:r>
              <a:rPr lang="en-US" dirty="0" err="1" smtClean="0"/>
              <a:t>deptlefttable</a:t>
            </a:r>
            <a:r>
              <a:rPr lang="en-US" dirty="0" smtClean="0"/>
              <a:t>), "\n", </a:t>
            </a:r>
            <a:r>
              <a:rPr lang="en-US" dirty="0" err="1" smtClean="0"/>
              <a:t>percentleft</a:t>
            </a:r>
            <a:r>
              <a:rPr lang="en-US" dirty="0" smtClean="0"/>
              <a:t>, "%", </a:t>
            </a:r>
            <a:r>
              <a:rPr lang="en-US" dirty="0" err="1" smtClean="0"/>
              <a:t>sep</a:t>
            </a:r>
            <a:r>
              <a:rPr lang="en-US" dirty="0" smtClean="0"/>
              <a:t>="")</a:t>
            </a:r>
          </a:p>
          <a:p>
            <a:r>
              <a:rPr lang="en-US" dirty="0" smtClean="0"/>
              <a:t>pie(</a:t>
            </a:r>
            <a:r>
              <a:rPr lang="en-US" dirty="0" err="1" smtClean="0"/>
              <a:t>deptlefttable</a:t>
            </a:r>
            <a:r>
              <a:rPr lang="en-US" dirty="0" smtClean="0"/>
              <a:t>, labels = </a:t>
            </a:r>
            <a:r>
              <a:rPr lang="en-US" dirty="0" err="1" smtClean="0"/>
              <a:t>lbls</a:t>
            </a:r>
            <a:r>
              <a:rPr lang="en-US" dirty="0" smtClean="0"/>
              <a:t>, col = rainbow(10),</a:t>
            </a:r>
          </a:p>
          <a:p>
            <a:r>
              <a:rPr lang="en-US" dirty="0" smtClean="0"/>
              <a:t>    main="Department wise Employee attrition")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smtClean="0"/>
              <a:t>#accounting          </a:t>
            </a:r>
            <a:r>
              <a:rPr lang="en-US" dirty="0" err="1" smtClean="0"/>
              <a:t>hr</a:t>
            </a:r>
            <a:r>
              <a:rPr lang="en-US" dirty="0" smtClean="0"/>
              <a:t>          IT  management   marketing </a:t>
            </a:r>
            <a:r>
              <a:rPr lang="en-US" dirty="0" err="1" smtClean="0"/>
              <a:t>product_mng</a:t>
            </a:r>
            <a:r>
              <a:rPr lang="en-US" dirty="0" smtClean="0"/>
              <a:t>       </a:t>
            </a:r>
            <a:r>
              <a:rPr lang="en-US" dirty="0" err="1" smtClean="0"/>
              <a:t>RandD</a:t>
            </a:r>
            <a:r>
              <a:rPr lang="en-US" dirty="0" smtClean="0"/>
              <a:t> </a:t>
            </a:r>
          </a:p>
          <a:p>
            <a:r>
              <a:rPr lang="en-US" dirty="0" smtClean="0"/>
              <a:t>#204         215         273          91         203         198         121 </a:t>
            </a:r>
          </a:p>
          <a:p>
            <a:r>
              <a:rPr lang="en-US" dirty="0" smtClean="0"/>
              <a:t>#sales     support   technical </a:t>
            </a:r>
          </a:p>
          <a:p>
            <a:r>
              <a:rPr lang="en-US" dirty="0" smtClean="0"/>
              <a:t>#1014         555         697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810D3-313C-49CB-B561-475137E6AC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3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#####################EMPLOYEE SATISFACTION########################</a:t>
            </a:r>
          </a:p>
          <a:p>
            <a:r>
              <a:rPr lang="en-US" dirty="0" err="1" smtClean="0"/>
              <a:t>Emp_data$satisfaction</a:t>
            </a:r>
            <a:r>
              <a:rPr lang="en-US" dirty="0" smtClean="0"/>
              <a:t> &lt;- '0.80+'</a:t>
            </a:r>
          </a:p>
          <a:p>
            <a:r>
              <a:rPr lang="en-US" dirty="0" err="1" smtClean="0"/>
              <a:t>Emp_data$satisfaction</a:t>
            </a:r>
            <a:r>
              <a:rPr lang="en-US" dirty="0" smtClean="0"/>
              <a:t>[</a:t>
            </a:r>
            <a:r>
              <a:rPr lang="en-US" dirty="0" err="1" smtClean="0"/>
              <a:t>Emp_data$satisfaction_level</a:t>
            </a:r>
            <a:r>
              <a:rPr lang="en-US" dirty="0" smtClean="0"/>
              <a:t> &gt;= 0.00 &amp; </a:t>
            </a:r>
            <a:r>
              <a:rPr lang="en-US" dirty="0" err="1" smtClean="0"/>
              <a:t>Emp_data$satisfaction_level</a:t>
            </a:r>
            <a:r>
              <a:rPr lang="en-US" dirty="0" smtClean="0"/>
              <a:t> &lt;= 0.40] &lt;- '0.00-0.40'</a:t>
            </a:r>
          </a:p>
          <a:p>
            <a:r>
              <a:rPr lang="en-US" dirty="0" err="1" smtClean="0"/>
              <a:t>Emp_data$satisfaction</a:t>
            </a:r>
            <a:r>
              <a:rPr lang="en-US" dirty="0" smtClean="0"/>
              <a:t>[</a:t>
            </a:r>
            <a:r>
              <a:rPr lang="en-US" dirty="0" err="1" smtClean="0"/>
              <a:t>Emp_data$satisfaction_level</a:t>
            </a:r>
            <a:r>
              <a:rPr lang="en-US" dirty="0" smtClean="0"/>
              <a:t> &gt;= 0.41 &amp; </a:t>
            </a:r>
            <a:r>
              <a:rPr lang="en-US" dirty="0" err="1" smtClean="0"/>
              <a:t>Emp_data$satisfaction_level</a:t>
            </a:r>
            <a:r>
              <a:rPr lang="en-US" dirty="0" smtClean="0"/>
              <a:t> &lt;= 0.80] &lt;- '0.41-0.80'</a:t>
            </a:r>
          </a:p>
          <a:p>
            <a:endParaRPr lang="en-US" dirty="0" smtClean="0"/>
          </a:p>
          <a:p>
            <a:r>
              <a:rPr lang="en-US" dirty="0" err="1" smtClean="0"/>
              <a:t>hist</a:t>
            </a:r>
            <a:r>
              <a:rPr lang="en-US" dirty="0" smtClean="0"/>
              <a:t>(</a:t>
            </a:r>
            <a:r>
              <a:rPr lang="en-US" dirty="0" err="1" smtClean="0"/>
              <a:t>Emp_data$satisfaction_level</a:t>
            </a:r>
            <a:r>
              <a:rPr lang="en-US" dirty="0" smtClean="0"/>
              <a:t>, </a:t>
            </a:r>
            <a:r>
              <a:rPr lang="en-US" dirty="0" err="1" smtClean="0"/>
              <a:t>freq</a:t>
            </a:r>
            <a:r>
              <a:rPr lang="en-US" dirty="0" smtClean="0"/>
              <a:t> = T, </a:t>
            </a:r>
            <a:r>
              <a:rPr lang="en-US" dirty="0" err="1" smtClean="0"/>
              <a:t>xlim</a:t>
            </a:r>
            <a:r>
              <a:rPr lang="en-US" dirty="0" smtClean="0"/>
              <a:t> = c(0,1), border = "black",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include.lowest</a:t>
            </a:r>
            <a:r>
              <a:rPr lang="en-US" dirty="0" smtClean="0"/>
              <a:t> = T, main = "Satisfaction levels",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xlab</a:t>
            </a:r>
            <a:r>
              <a:rPr lang="en-US" dirty="0" smtClean="0"/>
              <a:t> = "Satisfaction rating from 0 to 1", col = "Blue", </a:t>
            </a:r>
          </a:p>
          <a:p>
            <a:r>
              <a:rPr lang="en-US" dirty="0" smtClean="0"/>
              <a:t>     density = 10, </a:t>
            </a:r>
            <a:r>
              <a:rPr lang="en-US" dirty="0" err="1" smtClean="0"/>
              <a:t>ylim</a:t>
            </a:r>
            <a:r>
              <a:rPr lang="en-US" dirty="0" smtClean="0"/>
              <a:t> = NULL)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err="1" smtClean="0"/>
              <a:t>satisfactionplot</a:t>
            </a:r>
            <a:r>
              <a:rPr lang="en-US" dirty="0" smtClean="0"/>
              <a:t> &lt;- </a:t>
            </a:r>
            <a:r>
              <a:rPr lang="en-US" dirty="0" err="1" smtClean="0"/>
              <a:t>prop.table</a:t>
            </a:r>
            <a:r>
              <a:rPr lang="en-US" dirty="0" smtClean="0"/>
              <a:t>(table(</a:t>
            </a:r>
            <a:r>
              <a:rPr lang="en-US" dirty="0" err="1" smtClean="0"/>
              <a:t>Emp_data$leftnew,Emp_data$satisfaction</a:t>
            </a:r>
            <a:r>
              <a:rPr lang="en-US" dirty="0" smtClean="0"/>
              <a:t>),2)*100</a:t>
            </a:r>
          </a:p>
          <a:p>
            <a:r>
              <a:rPr lang="en-US" dirty="0" err="1" smtClean="0"/>
              <a:t>barplot</a:t>
            </a:r>
            <a:r>
              <a:rPr lang="en-US" dirty="0" smtClean="0"/>
              <a:t>(</a:t>
            </a:r>
            <a:r>
              <a:rPr lang="en-US" dirty="0" err="1" smtClean="0"/>
              <a:t>satisfactionplot</a:t>
            </a:r>
            <a:r>
              <a:rPr lang="en-US" dirty="0" smtClean="0"/>
              <a:t>, main = "Satisfaction level vs Left", </a:t>
            </a:r>
            <a:r>
              <a:rPr lang="en-US" dirty="0" err="1" smtClean="0"/>
              <a:t>ylab</a:t>
            </a:r>
            <a:r>
              <a:rPr lang="en-US" dirty="0" smtClean="0"/>
              <a:t>="left %",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xlab</a:t>
            </a:r>
            <a:r>
              <a:rPr lang="en-US" dirty="0" smtClean="0"/>
              <a:t> = "satisfaction level", </a:t>
            </a:r>
            <a:r>
              <a:rPr lang="en-US" dirty="0" err="1" smtClean="0"/>
              <a:t>names.arg</a:t>
            </a:r>
            <a:r>
              <a:rPr lang="en-US" dirty="0" smtClean="0"/>
              <a:t> = c("0.00-0.40","0.41-0.80","0.80+"),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ylim</a:t>
            </a:r>
            <a:r>
              <a:rPr lang="en-US" dirty="0" smtClean="0"/>
              <a:t> = c(0,100), </a:t>
            </a:r>
            <a:r>
              <a:rPr lang="en-US" dirty="0" err="1" smtClean="0"/>
              <a:t>xlim</a:t>
            </a:r>
            <a:r>
              <a:rPr lang="en-US" dirty="0" smtClean="0"/>
              <a:t> = c(0,18), beside = TRUE, </a:t>
            </a:r>
            <a:r>
              <a:rPr lang="en-US" dirty="0" err="1" smtClean="0"/>
              <a:t>axis.lty</a:t>
            </a:r>
            <a:r>
              <a:rPr lang="en-US" dirty="0" smtClean="0"/>
              <a:t> = 1, col = c("</a:t>
            </a:r>
            <a:r>
              <a:rPr lang="en-US" dirty="0" err="1" smtClean="0"/>
              <a:t>green","red</a:t>
            </a:r>
            <a:r>
              <a:rPr lang="en-US" dirty="0" smtClean="0"/>
              <a:t>"),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xpd</a:t>
            </a:r>
            <a:r>
              <a:rPr lang="en-US" dirty="0" smtClean="0"/>
              <a:t> = F, </a:t>
            </a:r>
            <a:r>
              <a:rPr lang="en-US" dirty="0" err="1" smtClean="0"/>
              <a:t>legend.text</a:t>
            </a:r>
            <a:r>
              <a:rPr lang="en-US" dirty="0" smtClean="0"/>
              <a:t> = T, </a:t>
            </a:r>
            <a:r>
              <a:rPr lang="en-US" dirty="0" err="1" smtClean="0"/>
              <a:t>cex.names</a:t>
            </a:r>
            <a:r>
              <a:rPr lang="en-US" dirty="0" smtClean="0"/>
              <a:t> = 0.75)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smtClean="0"/>
              <a:t>#     0.00-0.40 0.41-0.80    0.80+</a:t>
            </a:r>
          </a:p>
          <a:p>
            <a:r>
              <a:rPr lang="en-US" dirty="0" smtClean="0"/>
              <a:t>#No   44.46223  83.65299 86.28186</a:t>
            </a:r>
          </a:p>
          <a:p>
            <a:r>
              <a:rPr lang="en-US" dirty="0" smtClean="0"/>
              <a:t>#Yes  55.53777  16.34701 13.71814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#####################LAST EVALUATION#############################</a:t>
            </a:r>
          </a:p>
          <a:p>
            <a:r>
              <a:rPr lang="en-US" dirty="0" err="1" smtClean="0"/>
              <a:t>Emp_data$eval</a:t>
            </a:r>
            <a:r>
              <a:rPr lang="en-US" dirty="0" smtClean="0"/>
              <a:t> &lt;- '0.85+'</a:t>
            </a:r>
          </a:p>
          <a:p>
            <a:r>
              <a:rPr lang="en-US" dirty="0" err="1" smtClean="0"/>
              <a:t>Emp_data$eval</a:t>
            </a:r>
            <a:r>
              <a:rPr lang="en-US" dirty="0" smtClean="0"/>
              <a:t>[</a:t>
            </a:r>
            <a:r>
              <a:rPr lang="en-US" dirty="0" err="1" smtClean="0"/>
              <a:t>Emp_data$last_evaluation</a:t>
            </a:r>
            <a:r>
              <a:rPr lang="en-US" dirty="0" smtClean="0"/>
              <a:t> &gt;= 0.30 &amp; </a:t>
            </a:r>
            <a:r>
              <a:rPr lang="en-US" dirty="0" err="1" smtClean="0"/>
              <a:t>Emp_data$last_evaluation</a:t>
            </a:r>
            <a:r>
              <a:rPr lang="en-US" dirty="0" smtClean="0"/>
              <a:t> &lt;= 0.45] &lt;- '0.30-0.45'</a:t>
            </a:r>
          </a:p>
          <a:p>
            <a:r>
              <a:rPr lang="en-US" dirty="0" err="1" smtClean="0"/>
              <a:t>Emp_data$eval</a:t>
            </a:r>
            <a:r>
              <a:rPr lang="en-US" dirty="0" smtClean="0"/>
              <a:t>[</a:t>
            </a:r>
            <a:r>
              <a:rPr lang="en-US" dirty="0" err="1" smtClean="0"/>
              <a:t>Emp_data$last_evaluation</a:t>
            </a:r>
            <a:r>
              <a:rPr lang="en-US" dirty="0" smtClean="0"/>
              <a:t> &gt;= 0.46 &amp; </a:t>
            </a:r>
            <a:r>
              <a:rPr lang="en-US" dirty="0" err="1" smtClean="0"/>
              <a:t>Emp_data$last_evaluation</a:t>
            </a:r>
            <a:r>
              <a:rPr lang="en-US" dirty="0" smtClean="0"/>
              <a:t> &lt;= 0.60] &lt;- '0.46-0.60'</a:t>
            </a:r>
          </a:p>
          <a:p>
            <a:r>
              <a:rPr lang="en-US" dirty="0" err="1" smtClean="0"/>
              <a:t>Emp_data$eval</a:t>
            </a:r>
            <a:r>
              <a:rPr lang="en-US" dirty="0" smtClean="0"/>
              <a:t>[</a:t>
            </a:r>
            <a:r>
              <a:rPr lang="en-US" dirty="0" err="1" smtClean="0"/>
              <a:t>Emp_data$last_evaluation</a:t>
            </a:r>
            <a:r>
              <a:rPr lang="en-US" dirty="0" smtClean="0"/>
              <a:t> &gt;= 0.61 &amp; </a:t>
            </a:r>
            <a:r>
              <a:rPr lang="en-US" dirty="0" err="1" smtClean="0"/>
              <a:t>Emp_data$last_evaluation</a:t>
            </a:r>
            <a:r>
              <a:rPr lang="en-US" dirty="0" smtClean="0"/>
              <a:t> &lt;= 0.85] &lt;- '0.61-0.85'</a:t>
            </a:r>
          </a:p>
          <a:p>
            <a:endParaRPr lang="en-US" dirty="0" smtClean="0"/>
          </a:p>
          <a:p>
            <a:r>
              <a:rPr lang="en-US" dirty="0" err="1" smtClean="0"/>
              <a:t>hist</a:t>
            </a:r>
            <a:r>
              <a:rPr lang="en-US" dirty="0" smtClean="0"/>
              <a:t>(</a:t>
            </a:r>
            <a:r>
              <a:rPr lang="en-US" dirty="0" err="1" smtClean="0"/>
              <a:t>Emp_data$last_evaluation</a:t>
            </a:r>
            <a:r>
              <a:rPr lang="en-US" dirty="0" smtClean="0"/>
              <a:t>, </a:t>
            </a:r>
            <a:r>
              <a:rPr lang="en-US" dirty="0" err="1" smtClean="0"/>
              <a:t>freq</a:t>
            </a:r>
            <a:r>
              <a:rPr lang="en-US" dirty="0" smtClean="0"/>
              <a:t> = T, </a:t>
            </a:r>
            <a:r>
              <a:rPr lang="en-US" dirty="0" err="1" smtClean="0"/>
              <a:t>xlim</a:t>
            </a:r>
            <a:r>
              <a:rPr lang="en-US" dirty="0" smtClean="0"/>
              <a:t> = c(0,1),</a:t>
            </a:r>
            <a:r>
              <a:rPr lang="en-US" dirty="0" err="1" smtClean="0"/>
              <a:t>ylim</a:t>
            </a:r>
            <a:r>
              <a:rPr lang="en-US" dirty="0" smtClean="0"/>
              <a:t> = c(0,2500), border = "black",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include.lowest</a:t>
            </a:r>
            <a:r>
              <a:rPr lang="en-US" dirty="0" smtClean="0"/>
              <a:t> = T, main = "Evaluation ratings",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xlab</a:t>
            </a:r>
            <a:r>
              <a:rPr lang="en-US" dirty="0" smtClean="0"/>
              <a:t> = "Evaluation rating from 0 to 1", col = "Blue", </a:t>
            </a:r>
          </a:p>
          <a:p>
            <a:r>
              <a:rPr lang="en-US" dirty="0" smtClean="0"/>
              <a:t>     density = 10)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err="1" smtClean="0"/>
              <a:t>evaluationplot</a:t>
            </a:r>
            <a:r>
              <a:rPr lang="en-US" dirty="0" smtClean="0"/>
              <a:t> &lt;- </a:t>
            </a:r>
            <a:r>
              <a:rPr lang="en-US" dirty="0" err="1" smtClean="0"/>
              <a:t>prop.table</a:t>
            </a:r>
            <a:r>
              <a:rPr lang="en-US" dirty="0" smtClean="0"/>
              <a:t>(table(</a:t>
            </a:r>
            <a:r>
              <a:rPr lang="en-US" dirty="0" err="1" smtClean="0"/>
              <a:t>Emp_data$leftnew,Emp_data$eval</a:t>
            </a:r>
            <a:r>
              <a:rPr lang="en-US" dirty="0" smtClean="0"/>
              <a:t>),2)*100</a:t>
            </a:r>
          </a:p>
          <a:p>
            <a:r>
              <a:rPr lang="en-US" dirty="0" err="1" smtClean="0"/>
              <a:t>barplot</a:t>
            </a:r>
            <a:r>
              <a:rPr lang="en-US" dirty="0" smtClean="0"/>
              <a:t>(</a:t>
            </a:r>
            <a:r>
              <a:rPr lang="en-US" dirty="0" err="1" smtClean="0"/>
              <a:t>evaluationplot</a:t>
            </a:r>
            <a:r>
              <a:rPr lang="en-US" dirty="0" smtClean="0"/>
              <a:t>, main = "Evaluation rating vs Left", </a:t>
            </a:r>
            <a:r>
              <a:rPr lang="en-US" dirty="0" err="1" smtClean="0"/>
              <a:t>ylab</a:t>
            </a:r>
            <a:r>
              <a:rPr lang="en-US" dirty="0" smtClean="0"/>
              <a:t>="Left %",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xlab</a:t>
            </a:r>
            <a:r>
              <a:rPr lang="en-US" dirty="0" smtClean="0"/>
              <a:t> = "Evaluation rating", </a:t>
            </a:r>
            <a:r>
              <a:rPr lang="en-US" dirty="0" err="1" smtClean="0"/>
              <a:t>names.arg</a:t>
            </a:r>
            <a:r>
              <a:rPr lang="en-US" dirty="0" smtClean="0"/>
              <a:t> = c("0.30-0.45","0.46-0.60","0.61-0.85","0.80+"),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ylim</a:t>
            </a:r>
            <a:r>
              <a:rPr lang="en-US" dirty="0" smtClean="0"/>
              <a:t> = c(0,100), </a:t>
            </a:r>
            <a:r>
              <a:rPr lang="en-US" dirty="0" err="1" smtClean="0"/>
              <a:t>xlim</a:t>
            </a:r>
            <a:r>
              <a:rPr lang="en-US" dirty="0" smtClean="0"/>
              <a:t> = c(0,18), beside = TRUE, </a:t>
            </a:r>
            <a:r>
              <a:rPr lang="en-US" dirty="0" err="1" smtClean="0"/>
              <a:t>axis.lty</a:t>
            </a:r>
            <a:r>
              <a:rPr lang="en-US" dirty="0" smtClean="0"/>
              <a:t> = 1, </a:t>
            </a:r>
            <a:r>
              <a:rPr lang="en-US" dirty="0" err="1" smtClean="0"/>
              <a:t>legend.text</a:t>
            </a:r>
            <a:r>
              <a:rPr lang="en-US" dirty="0" smtClean="0"/>
              <a:t> = TRUE,</a:t>
            </a:r>
          </a:p>
          <a:p>
            <a:r>
              <a:rPr lang="en-US" dirty="0" smtClean="0"/>
              <a:t>        col = c("</a:t>
            </a:r>
            <a:r>
              <a:rPr lang="en-US" dirty="0" err="1" smtClean="0"/>
              <a:t>green","red</a:t>
            </a:r>
            <a:r>
              <a:rPr lang="en-US" dirty="0" smtClean="0"/>
              <a:t>"))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smtClean="0"/>
              <a:t>#     0.30-0.45  0.46-0.60  0.61-0.85 0.85+</a:t>
            </a:r>
          </a:p>
          <a:p>
            <a:r>
              <a:rPr lang="en-US" dirty="0" smtClean="0"/>
              <a:t>#No   88.39286   64.79673   89.06725  68.21272</a:t>
            </a:r>
          </a:p>
          <a:p>
            <a:r>
              <a:rPr lang="en-US" dirty="0" smtClean="0"/>
              <a:t>#Yes  11.60714   35.20327   10.93275  31.78728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#########################WORK LOAD#############################</a:t>
            </a:r>
          </a:p>
          <a:p>
            <a:r>
              <a:rPr lang="en-US" dirty="0" err="1" smtClean="0"/>
              <a:t>Emp_data$projects</a:t>
            </a:r>
            <a:r>
              <a:rPr lang="en-US" dirty="0" smtClean="0"/>
              <a:t> &lt;- '6+'</a:t>
            </a:r>
          </a:p>
          <a:p>
            <a:r>
              <a:rPr lang="en-US" dirty="0" err="1" smtClean="0"/>
              <a:t>Emp_data$projects</a:t>
            </a:r>
            <a:r>
              <a:rPr lang="en-US" dirty="0" smtClean="0"/>
              <a:t>[</a:t>
            </a:r>
            <a:r>
              <a:rPr lang="en-US" dirty="0" err="1" smtClean="0"/>
              <a:t>Emp_data$number_project</a:t>
            </a:r>
            <a:r>
              <a:rPr lang="en-US" dirty="0" smtClean="0"/>
              <a:t> == 2 | </a:t>
            </a:r>
            <a:r>
              <a:rPr lang="en-US" dirty="0" err="1" smtClean="0"/>
              <a:t>Emp_data$number_project</a:t>
            </a:r>
            <a:r>
              <a:rPr lang="en-US" dirty="0" smtClean="0"/>
              <a:t> == 3] &lt;- '2-3'</a:t>
            </a:r>
          </a:p>
          <a:p>
            <a:r>
              <a:rPr lang="en-US" dirty="0" err="1" smtClean="0"/>
              <a:t>Emp_data$projects</a:t>
            </a:r>
            <a:r>
              <a:rPr lang="en-US" dirty="0" smtClean="0"/>
              <a:t>[</a:t>
            </a:r>
            <a:r>
              <a:rPr lang="en-US" dirty="0" err="1" smtClean="0"/>
              <a:t>Emp_data$number_project</a:t>
            </a:r>
            <a:r>
              <a:rPr lang="en-US" dirty="0" smtClean="0"/>
              <a:t> == 4 | </a:t>
            </a:r>
            <a:r>
              <a:rPr lang="en-US" dirty="0" err="1" smtClean="0"/>
              <a:t>Emp_data$number_project</a:t>
            </a:r>
            <a:r>
              <a:rPr lang="en-US" dirty="0" smtClean="0"/>
              <a:t> == 5] &lt;- '4-5'</a:t>
            </a:r>
          </a:p>
          <a:p>
            <a:endParaRPr lang="en-US" dirty="0" smtClean="0"/>
          </a:p>
          <a:p>
            <a:r>
              <a:rPr lang="en-US" dirty="0" err="1" smtClean="0"/>
              <a:t>hist</a:t>
            </a:r>
            <a:r>
              <a:rPr lang="en-US" dirty="0" smtClean="0"/>
              <a:t>(</a:t>
            </a:r>
            <a:r>
              <a:rPr lang="en-US" dirty="0" err="1" smtClean="0"/>
              <a:t>Emp_data$number_project</a:t>
            </a:r>
            <a:r>
              <a:rPr lang="en-US" dirty="0" smtClean="0"/>
              <a:t>, </a:t>
            </a:r>
            <a:r>
              <a:rPr lang="en-US" dirty="0" err="1" smtClean="0"/>
              <a:t>freq</a:t>
            </a:r>
            <a:r>
              <a:rPr lang="en-US" dirty="0" smtClean="0"/>
              <a:t> = T, </a:t>
            </a:r>
            <a:r>
              <a:rPr lang="en-US" dirty="0" err="1" smtClean="0"/>
              <a:t>xlim</a:t>
            </a:r>
            <a:r>
              <a:rPr lang="en-US" dirty="0" smtClean="0"/>
              <a:t> = c(0,10),</a:t>
            </a:r>
            <a:r>
              <a:rPr lang="en-US" dirty="0" err="1" smtClean="0"/>
              <a:t>ylim</a:t>
            </a:r>
            <a:r>
              <a:rPr lang="en-US" dirty="0" smtClean="0"/>
              <a:t> = NULL, border = "black",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include.lowest</a:t>
            </a:r>
            <a:r>
              <a:rPr lang="en-US" dirty="0" smtClean="0"/>
              <a:t> = T, main = "Projects distribution",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xlab</a:t>
            </a:r>
            <a:r>
              <a:rPr lang="en-US" dirty="0" smtClean="0"/>
              <a:t> = "Number of projects", col = "Blue", </a:t>
            </a:r>
          </a:p>
          <a:p>
            <a:r>
              <a:rPr lang="en-US" dirty="0" smtClean="0"/>
              <a:t>     density = 10)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err="1" smtClean="0"/>
              <a:t>projectsplot</a:t>
            </a:r>
            <a:r>
              <a:rPr lang="en-US" dirty="0" smtClean="0"/>
              <a:t> &lt;- </a:t>
            </a:r>
            <a:r>
              <a:rPr lang="en-US" dirty="0" err="1" smtClean="0"/>
              <a:t>prop.table</a:t>
            </a:r>
            <a:r>
              <a:rPr lang="en-US" dirty="0" smtClean="0"/>
              <a:t>(table(</a:t>
            </a:r>
            <a:r>
              <a:rPr lang="en-US" dirty="0" err="1" smtClean="0"/>
              <a:t>Emp_data$leftnew,Emp_data$projects</a:t>
            </a:r>
            <a:r>
              <a:rPr lang="en-US" dirty="0" smtClean="0"/>
              <a:t>),2)*100</a:t>
            </a:r>
          </a:p>
          <a:p>
            <a:r>
              <a:rPr lang="en-US" dirty="0" err="1" smtClean="0"/>
              <a:t>barplot</a:t>
            </a:r>
            <a:r>
              <a:rPr lang="en-US" dirty="0" smtClean="0"/>
              <a:t>(</a:t>
            </a:r>
            <a:r>
              <a:rPr lang="en-US" dirty="0" err="1" smtClean="0"/>
              <a:t>projectsplot</a:t>
            </a:r>
            <a:r>
              <a:rPr lang="en-US" dirty="0" smtClean="0"/>
              <a:t>, main = "Number of projects vs Left",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ylab</a:t>
            </a:r>
            <a:r>
              <a:rPr lang="en-US" dirty="0" smtClean="0"/>
              <a:t>="Left %",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xlab</a:t>
            </a:r>
            <a:r>
              <a:rPr lang="en-US" dirty="0" smtClean="0"/>
              <a:t> = "Projects", </a:t>
            </a:r>
            <a:r>
              <a:rPr lang="en-US" dirty="0" err="1" smtClean="0"/>
              <a:t>names.arg</a:t>
            </a:r>
            <a:r>
              <a:rPr lang="en-US" dirty="0" smtClean="0"/>
              <a:t> = c("2-3","4-5","6+"),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ylim</a:t>
            </a:r>
            <a:r>
              <a:rPr lang="en-US" dirty="0" smtClean="0"/>
              <a:t> = c(0,100), </a:t>
            </a:r>
            <a:r>
              <a:rPr lang="en-US" dirty="0" err="1" smtClean="0"/>
              <a:t>xlim</a:t>
            </a:r>
            <a:r>
              <a:rPr lang="en-US" dirty="0" smtClean="0"/>
              <a:t> = c(0,15), beside = TRUE, </a:t>
            </a:r>
            <a:r>
              <a:rPr lang="en-US" dirty="0" err="1" smtClean="0"/>
              <a:t>axis.lty</a:t>
            </a:r>
            <a:r>
              <a:rPr lang="en-US" dirty="0" smtClean="0"/>
              <a:t> = 1, </a:t>
            </a:r>
            <a:r>
              <a:rPr lang="en-US" dirty="0" err="1" smtClean="0"/>
              <a:t>legend.text</a:t>
            </a:r>
            <a:r>
              <a:rPr lang="en-US" dirty="0" smtClean="0"/>
              <a:t> = TRUE,</a:t>
            </a:r>
          </a:p>
          <a:p>
            <a:r>
              <a:rPr lang="en-US" dirty="0" smtClean="0"/>
              <a:t>        col = c("</a:t>
            </a:r>
            <a:r>
              <a:rPr lang="en-US" dirty="0" err="1" smtClean="0"/>
              <a:t>green","red</a:t>
            </a:r>
            <a:r>
              <a:rPr lang="en-US" dirty="0" smtClean="0"/>
              <a:t>"))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smtClean="0"/>
              <a:t>#       2-3      4-5       6+</a:t>
            </a:r>
          </a:p>
          <a:p>
            <a:r>
              <a:rPr lang="en-US" dirty="0" smtClean="0"/>
              <a:t>#No  74.56154 85.67219 36.29371</a:t>
            </a:r>
          </a:p>
          <a:p>
            <a:r>
              <a:rPr lang="en-US" dirty="0" smtClean="0"/>
              <a:t>#Yes 25.43846 14.32781 63.70629</a:t>
            </a:r>
          </a:p>
          <a:p>
            <a:endParaRPr lang="en-US" dirty="0" smtClean="0"/>
          </a:p>
          <a:p>
            <a:r>
              <a:rPr lang="en-US" dirty="0" smtClean="0"/>
              <a:t>#########################AVERAGE MONTHLY HOURS#############################</a:t>
            </a:r>
          </a:p>
          <a:p>
            <a:r>
              <a:rPr lang="en-US" dirty="0" err="1" smtClean="0"/>
              <a:t>Emp_data$hours</a:t>
            </a:r>
            <a:r>
              <a:rPr lang="en-US" dirty="0" smtClean="0"/>
              <a:t> &lt;- '251+'</a:t>
            </a:r>
          </a:p>
          <a:p>
            <a:r>
              <a:rPr lang="en-US" dirty="0" err="1" smtClean="0"/>
              <a:t>Emp_data$hours</a:t>
            </a:r>
            <a:r>
              <a:rPr lang="en-US" dirty="0" smtClean="0"/>
              <a:t>[</a:t>
            </a:r>
            <a:r>
              <a:rPr lang="en-US" dirty="0" err="1" smtClean="0"/>
              <a:t>Emp_data$average_montly_hours</a:t>
            </a:r>
            <a:r>
              <a:rPr lang="en-US" dirty="0" smtClean="0"/>
              <a:t> &gt;= 96 &amp; </a:t>
            </a:r>
            <a:r>
              <a:rPr lang="en-US" dirty="0" err="1" smtClean="0"/>
              <a:t>Emp_data$average_montly_hours</a:t>
            </a:r>
            <a:r>
              <a:rPr lang="en-US" dirty="0" smtClean="0"/>
              <a:t> &lt;= 150] &lt;- '96-150'</a:t>
            </a:r>
          </a:p>
          <a:p>
            <a:r>
              <a:rPr lang="en-US" dirty="0" err="1" smtClean="0"/>
              <a:t>Emp_data$hours</a:t>
            </a:r>
            <a:r>
              <a:rPr lang="en-US" dirty="0" smtClean="0"/>
              <a:t>[</a:t>
            </a:r>
            <a:r>
              <a:rPr lang="en-US" dirty="0" err="1" smtClean="0"/>
              <a:t>Emp_data$average_montly_hours</a:t>
            </a:r>
            <a:r>
              <a:rPr lang="en-US" dirty="0" smtClean="0"/>
              <a:t> &gt;= 151 &amp; </a:t>
            </a:r>
            <a:r>
              <a:rPr lang="en-US" dirty="0" err="1" smtClean="0"/>
              <a:t>Emp_data$average_montly_hours</a:t>
            </a:r>
            <a:r>
              <a:rPr lang="en-US" dirty="0" smtClean="0"/>
              <a:t> &lt;= 250] &lt;- '151-250'</a:t>
            </a:r>
          </a:p>
          <a:p>
            <a:endParaRPr lang="en-US" dirty="0" smtClean="0"/>
          </a:p>
          <a:p>
            <a:r>
              <a:rPr lang="en-US" dirty="0" err="1" smtClean="0"/>
              <a:t>hist</a:t>
            </a:r>
            <a:r>
              <a:rPr lang="en-US" dirty="0" smtClean="0"/>
              <a:t>(</a:t>
            </a:r>
            <a:r>
              <a:rPr lang="en-US" dirty="0" err="1" smtClean="0"/>
              <a:t>Emp_data$average_montly_hours</a:t>
            </a:r>
            <a:r>
              <a:rPr lang="en-US" dirty="0" smtClean="0"/>
              <a:t>, </a:t>
            </a:r>
            <a:r>
              <a:rPr lang="en-US" dirty="0" err="1" smtClean="0"/>
              <a:t>freq</a:t>
            </a:r>
            <a:r>
              <a:rPr lang="en-US" dirty="0" smtClean="0"/>
              <a:t> = T, </a:t>
            </a:r>
            <a:r>
              <a:rPr lang="en-US" dirty="0" err="1" smtClean="0"/>
              <a:t>xlim</a:t>
            </a:r>
            <a:r>
              <a:rPr lang="en-US" dirty="0" smtClean="0"/>
              <a:t> = c(0,350),</a:t>
            </a:r>
            <a:r>
              <a:rPr lang="en-US" dirty="0" err="1" smtClean="0"/>
              <a:t>ylim</a:t>
            </a:r>
            <a:r>
              <a:rPr lang="en-US" dirty="0" smtClean="0"/>
              <a:t> = NULL, border = "black",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include.lowest</a:t>
            </a:r>
            <a:r>
              <a:rPr lang="en-US" dirty="0" smtClean="0"/>
              <a:t> = T, main = "Monthly hours",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xlab</a:t>
            </a:r>
            <a:r>
              <a:rPr lang="en-US" dirty="0" smtClean="0"/>
              <a:t> = "Average monthly hours", col = "Blue", </a:t>
            </a:r>
          </a:p>
          <a:p>
            <a:r>
              <a:rPr lang="en-US" dirty="0" smtClean="0"/>
              <a:t>     density = 10,)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err="1" smtClean="0"/>
              <a:t>monthlyhoursplot</a:t>
            </a:r>
            <a:r>
              <a:rPr lang="en-US" dirty="0" smtClean="0"/>
              <a:t> &lt;- </a:t>
            </a:r>
            <a:r>
              <a:rPr lang="en-US" dirty="0" err="1" smtClean="0"/>
              <a:t>prop.table</a:t>
            </a:r>
            <a:r>
              <a:rPr lang="en-US" dirty="0" smtClean="0"/>
              <a:t>(table(</a:t>
            </a:r>
            <a:r>
              <a:rPr lang="en-US" dirty="0" err="1" smtClean="0"/>
              <a:t>Emp_data$leftnew,Emp_data$hours</a:t>
            </a:r>
            <a:r>
              <a:rPr lang="en-US" dirty="0" smtClean="0"/>
              <a:t>),2)*100</a:t>
            </a:r>
          </a:p>
          <a:p>
            <a:r>
              <a:rPr lang="en-US" dirty="0" err="1" smtClean="0"/>
              <a:t>barplot</a:t>
            </a:r>
            <a:r>
              <a:rPr lang="en-US" dirty="0" smtClean="0"/>
              <a:t>(</a:t>
            </a:r>
            <a:r>
              <a:rPr lang="en-US" dirty="0" err="1" smtClean="0"/>
              <a:t>monthlyhoursplot</a:t>
            </a:r>
            <a:r>
              <a:rPr lang="en-US" dirty="0" smtClean="0"/>
              <a:t>, main = "Average monthly hours vs Left",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ylab</a:t>
            </a:r>
            <a:r>
              <a:rPr lang="en-US" dirty="0" smtClean="0"/>
              <a:t>="Left %",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xlab</a:t>
            </a:r>
            <a:r>
              <a:rPr lang="en-US" dirty="0" smtClean="0"/>
              <a:t> = "Average hours spent", </a:t>
            </a:r>
            <a:r>
              <a:rPr lang="en-US" dirty="0" err="1" smtClean="0"/>
              <a:t>names.arg</a:t>
            </a:r>
            <a:r>
              <a:rPr lang="en-US" dirty="0" smtClean="0"/>
              <a:t> = c("151-250","250+","90-150"),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ylim</a:t>
            </a:r>
            <a:r>
              <a:rPr lang="en-US" dirty="0" smtClean="0"/>
              <a:t> = c(0,100), </a:t>
            </a:r>
            <a:r>
              <a:rPr lang="en-US" dirty="0" err="1" smtClean="0"/>
              <a:t>xlim</a:t>
            </a:r>
            <a:r>
              <a:rPr lang="en-US" dirty="0" smtClean="0"/>
              <a:t> = c(0,15), beside = TRUE, </a:t>
            </a:r>
            <a:r>
              <a:rPr lang="en-US" dirty="0" err="1" smtClean="0"/>
              <a:t>axis.lty</a:t>
            </a:r>
            <a:r>
              <a:rPr lang="en-US" dirty="0" smtClean="0"/>
              <a:t> = 1, </a:t>
            </a:r>
            <a:r>
              <a:rPr lang="en-US" dirty="0" err="1" smtClean="0"/>
              <a:t>legend.text</a:t>
            </a:r>
            <a:r>
              <a:rPr lang="en-US" dirty="0" smtClean="0"/>
              <a:t> = TRUE,</a:t>
            </a:r>
          </a:p>
          <a:p>
            <a:r>
              <a:rPr lang="en-US" dirty="0" smtClean="0"/>
              <a:t>        col = c("</a:t>
            </a:r>
            <a:r>
              <a:rPr lang="en-US" dirty="0" err="1" smtClean="0"/>
              <a:t>green","red</a:t>
            </a:r>
            <a:r>
              <a:rPr lang="en-US" dirty="0" smtClean="0"/>
              <a:t>"))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smtClean="0"/>
              <a:t>#     151-250     250+   90-150</a:t>
            </a:r>
          </a:p>
          <a:p>
            <a:r>
              <a:rPr lang="en-US" dirty="0" smtClean="0"/>
              <a:t>#No  85.78454 61.21174 64.42843</a:t>
            </a:r>
          </a:p>
          <a:p>
            <a:r>
              <a:rPr lang="en-US" dirty="0" smtClean="0"/>
              <a:t>#Yes 14.21546 38.78826 35.57157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810D3-313C-49CB-B561-475137E6AC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62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############################EXPERIENCE#############################</a:t>
            </a:r>
          </a:p>
          <a:p>
            <a:r>
              <a:rPr lang="en-US" dirty="0" smtClean="0"/>
              <a:t>years &lt;- '6+'</a:t>
            </a:r>
          </a:p>
          <a:p>
            <a:r>
              <a:rPr lang="en-US" dirty="0" err="1" smtClean="0"/>
              <a:t>Emp_data$years</a:t>
            </a:r>
            <a:r>
              <a:rPr lang="en-US" dirty="0" smtClean="0"/>
              <a:t> &lt;- '6+'</a:t>
            </a:r>
          </a:p>
          <a:p>
            <a:r>
              <a:rPr lang="en-US" dirty="0" err="1" smtClean="0"/>
              <a:t>Emp_data$years</a:t>
            </a:r>
            <a:r>
              <a:rPr lang="en-US" dirty="0" smtClean="0"/>
              <a:t>[</a:t>
            </a:r>
            <a:r>
              <a:rPr lang="en-US" dirty="0" err="1" smtClean="0"/>
              <a:t>Emp_data$time_spend_company</a:t>
            </a:r>
            <a:r>
              <a:rPr lang="en-US" dirty="0" smtClean="0"/>
              <a:t> == 2 | </a:t>
            </a:r>
            <a:r>
              <a:rPr lang="en-US" dirty="0" err="1" smtClean="0"/>
              <a:t>Emp_data$time_spend_company</a:t>
            </a:r>
            <a:r>
              <a:rPr lang="en-US" dirty="0" smtClean="0"/>
              <a:t> == 3] &lt;- '2-3'</a:t>
            </a:r>
          </a:p>
          <a:p>
            <a:r>
              <a:rPr lang="en-US" dirty="0" err="1" smtClean="0"/>
              <a:t>Emp_data$years</a:t>
            </a:r>
            <a:r>
              <a:rPr lang="en-US" dirty="0" smtClean="0"/>
              <a:t>[</a:t>
            </a:r>
            <a:r>
              <a:rPr lang="en-US" dirty="0" err="1" smtClean="0"/>
              <a:t>Emp_data$time_spend_company</a:t>
            </a:r>
            <a:r>
              <a:rPr lang="en-US" dirty="0" smtClean="0"/>
              <a:t> == 4 | </a:t>
            </a:r>
            <a:r>
              <a:rPr lang="en-US" dirty="0" err="1" smtClean="0"/>
              <a:t>Emp_data$time_spend_company</a:t>
            </a:r>
            <a:r>
              <a:rPr lang="en-US" dirty="0" smtClean="0"/>
              <a:t> == 5] &lt;- '4-5'</a:t>
            </a:r>
          </a:p>
          <a:p>
            <a:endParaRPr lang="en-US" dirty="0" smtClean="0"/>
          </a:p>
          <a:p>
            <a:r>
              <a:rPr lang="en-US" dirty="0" err="1" smtClean="0"/>
              <a:t>hist</a:t>
            </a:r>
            <a:r>
              <a:rPr lang="en-US" dirty="0" smtClean="0"/>
              <a:t>(</a:t>
            </a:r>
            <a:r>
              <a:rPr lang="en-US" dirty="0" err="1" smtClean="0"/>
              <a:t>Emp_data$time_spend_company</a:t>
            </a:r>
            <a:r>
              <a:rPr lang="en-US" dirty="0" smtClean="0"/>
              <a:t>, </a:t>
            </a:r>
            <a:r>
              <a:rPr lang="en-US" dirty="0" err="1" smtClean="0"/>
              <a:t>freq</a:t>
            </a:r>
            <a:r>
              <a:rPr lang="en-US" dirty="0" smtClean="0"/>
              <a:t> = T, </a:t>
            </a:r>
            <a:r>
              <a:rPr lang="en-US" dirty="0" err="1" smtClean="0"/>
              <a:t>xlim</a:t>
            </a:r>
            <a:r>
              <a:rPr lang="en-US" dirty="0" smtClean="0"/>
              <a:t> = c(0,10),</a:t>
            </a:r>
            <a:r>
              <a:rPr lang="en-US" dirty="0" err="1" smtClean="0"/>
              <a:t>ylim</a:t>
            </a:r>
            <a:r>
              <a:rPr lang="en-US" dirty="0" smtClean="0"/>
              <a:t> = NULL, border = "black",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include.lowest</a:t>
            </a:r>
            <a:r>
              <a:rPr lang="en-US" dirty="0" smtClean="0"/>
              <a:t> = T, main = "Experience in Years",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xlab</a:t>
            </a:r>
            <a:r>
              <a:rPr lang="en-US" dirty="0" smtClean="0"/>
              <a:t> = "Years", col = "Blue", </a:t>
            </a:r>
          </a:p>
          <a:p>
            <a:r>
              <a:rPr lang="en-US" dirty="0" smtClean="0"/>
              <a:t>     density = 10)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err="1" smtClean="0"/>
              <a:t>experienceplot</a:t>
            </a:r>
            <a:r>
              <a:rPr lang="en-US" dirty="0" smtClean="0"/>
              <a:t> &lt;- </a:t>
            </a:r>
            <a:r>
              <a:rPr lang="en-US" dirty="0" err="1" smtClean="0"/>
              <a:t>prop.table</a:t>
            </a:r>
            <a:r>
              <a:rPr lang="en-US" dirty="0" smtClean="0"/>
              <a:t>(table(</a:t>
            </a:r>
            <a:r>
              <a:rPr lang="en-US" dirty="0" err="1" smtClean="0"/>
              <a:t>Emp_data$leftnew,Emp_data$years</a:t>
            </a:r>
            <a:r>
              <a:rPr lang="en-US" dirty="0" smtClean="0"/>
              <a:t>),2)*100</a:t>
            </a:r>
          </a:p>
          <a:p>
            <a:r>
              <a:rPr lang="en-US" dirty="0" err="1" smtClean="0"/>
              <a:t>barplot</a:t>
            </a:r>
            <a:r>
              <a:rPr lang="en-US" dirty="0" smtClean="0"/>
              <a:t>(</a:t>
            </a:r>
            <a:r>
              <a:rPr lang="en-US" dirty="0" err="1" smtClean="0"/>
              <a:t>experienceplot</a:t>
            </a:r>
            <a:r>
              <a:rPr lang="en-US" dirty="0" smtClean="0"/>
              <a:t>, main = "Experience vs Left",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ylab</a:t>
            </a:r>
            <a:r>
              <a:rPr lang="en-US" dirty="0" smtClean="0"/>
              <a:t>="Left %",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xlab</a:t>
            </a:r>
            <a:r>
              <a:rPr lang="en-US" dirty="0" smtClean="0"/>
              <a:t> = "Years", </a:t>
            </a:r>
            <a:r>
              <a:rPr lang="en-US" dirty="0" err="1" smtClean="0"/>
              <a:t>names.arg</a:t>
            </a:r>
            <a:r>
              <a:rPr lang="en-US" dirty="0" smtClean="0"/>
              <a:t> = c("2-3","4-5","6+"),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ylim</a:t>
            </a:r>
            <a:r>
              <a:rPr lang="en-US" dirty="0" smtClean="0"/>
              <a:t> = c(0,100), </a:t>
            </a:r>
            <a:r>
              <a:rPr lang="en-US" dirty="0" err="1" smtClean="0"/>
              <a:t>xlim</a:t>
            </a:r>
            <a:r>
              <a:rPr lang="en-US" dirty="0" smtClean="0"/>
              <a:t> = c(0,18), beside = TRUE, </a:t>
            </a:r>
            <a:r>
              <a:rPr lang="en-US" dirty="0" err="1" smtClean="0"/>
              <a:t>axis.lty</a:t>
            </a:r>
            <a:r>
              <a:rPr lang="en-US" dirty="0" smtClean="0"/>
              <a:t> = 1, </a:t>
            </a:r>
            <a:r>
              <a:rPr lang="en-US" dirty="0" err="1" smtClean="0"/>
              <a:t>legend.text</a:t>
            </a:r>
            <a:r>
              <a:rPr lang="en-US" dirty="0" smtClean="0"/>
              <a:t> = TRUE,</a:t>
            </a:r>
          </a:p>
          <a:p>
            <a:r>
              <a:rPr lang="en-US" dirty="0" smtClean="0"/>
              <a:t>        col = c("</a:t>
            </a:r>
            <a:r>
              <a:rPr lang="en-US" dirty="0" err="1" smtClean="0"/>
              <a:t>green","red</a:t>
            </a:r>
            <a:r>
              <a:rPr lang="en-US" dirty="0" smtClean="0"/>
              <a:t>"))</a:t>
            </a:r>
          </a:p>
          <a:p>
            <a:r>
              <a:rPr lang="en-US" dirty="0" smtClean="0"/>
              <a:t>box()</a:t>
            </a:r>
          </a:p>
          <a:p>
            <a:endParaRPr lang="en-US" dirty="0" smtClean="0"/>
          </a:p>
          <a:p>
            <a:r>
              <a:rPr lang="en-US" dirty="0" smtClean="0"/>
              <a:t>#        2-3      4-5       6+</a:t>
            </a:r>
          </a:p>
          <a:p>
            <a:r>
              <a:rPr lang="en-US" dirty="0" smtClean="0"/>
              <a:t>#  No  83.08042 57.24566 83.69735</a:t>
            </a:r>
          </a:p>
          <a:p>
            <a:r>
              <a:rPr lang="en-US" dirty="0" smtClean="0"/>
              <a:t>#Yes 16.91958 42.75434 16.30265</a:t>
            </a:r>
          </a:p>
          <a:p>
            <a:endParaRPr lang="en-US" dirty="0" smtClean="0"/>
          </a:p>
          <a:p>
            <a:r>
              <a:rPr lang="en-US" dirty="0" smtClean="0"/>
              <a:t>############################WORK ACCIDENTS###########################</a:t>
            </a:r>
          </a:p>
          <a:p>
            <a:r>
              <a:rPr lang="en-US" dirty="0" smtClean="0"/>
              <a:t>wan&lt;-length(</a:t>
            </a:r>
            <a:r>
              <a:rPr lang="en-US" dirty="0" err="1" smtClean="0"/>
              <a:t>Emp_data$Work_accident</a:t>
            </a:r>
            <a:r>
              <a:rPr lang="en-US" dirty="0" smtClean="0"/>
              <a:t>[</a:t>
            </a:r>
            <a:r>
              <a:rPr lang="en-US" dirty="0" err="1" smtClean="0"/>
              <a:t>Emp_data$Work_accident</a:t>
            </a:r>
            <a:r>
              <a:rPr lang="en-US" dirty="0" smtClean="0"/>
              <a:t> == 0])</a:t>
            </a:r>
          </a:p>
          <a:p>
            <a:r>
              <a:rPr lang="en-US" dirty="0" smtClean="0"/>
              <a:t>way&lt;-length(</a:t>
            </a:r>
            <a:r>
              <a:rPr lang="en-US" dirty="0" err="1" smtClean="0"/>
              <a:t>Emp_data$Work_accident</a:t>
            </a:r>
            <a:r>
              <a:rPr lang="en-US" dirty="0" smtClean="0"/>
              <a:t>[</a:t>
            </a:r>
            <a:r>
              <a:rPr lang="en-US" dirty="0" err="1" smtClean="0"/>
              <a:t>Emp_data$Work_accident</a:t>
            </a:r>
            <a:r>
              <a:rPr lang="en-US" dirty="0" smtClean="0"/>
              <a:t> == 1])</a:t>
            </a:r>
          </a:p>
          <a:p>
            <a:r>
              <a:rPr lang="en-US" dirty="0" err="1" smtClean="0"/>
              <a:t>wa</a:t>
            </a:r>
            <a:r>
              <a:rPr lang="en-US" dirty="0" smtClean="0"/>
              <a:t>&lt;-</a:t>
            </a:r>
            <a:r>
              <a:rPr lang="en-US" dirty="0" err="1" smtClean="0"/>
              <a:t>cbind</a:t>
            </a:r>
            <a:r>
              <a:rPr lang="en-US" dirty="0" smtClean="0"/>
              <a:t>(</a:t>
            </a:r>
            <a:r>
              <a:rPr lang="en-US" dirty="0" err="1" smtClean="0"/>
              <a:t>wan,way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barplot</a:t>
            </a:r>
            <a:r>
              <a:rPr lang="en-US" dirty="0" smtClean="0"/>
              <a:t>(</a:t>
            </a:r>
            <a:r>
              <a:rPr lang="en-US" dirty="0" err="1" smtClean="0"/>
              <a:t>as.matrix</a:t>
            </a:r>
            <a:r>
              <a:rPr lang="en-US" dirty="0" smtClean="0"/>
              <a:t>(</a:t>
            </a:r>
            <a:r>
              <a:rPr lang="en-US" dirty="0" err="1" smtClean="0"/>
              <a:t>wa</a:t>
            </a:r>
            <a:r>
              <a:rPr lang="en-US" dirty="0" smtClean="0"/>
              <a:t>), width = 10, main = "Work accidents", </a:t>
            </a:r>
            <a:r>
              <a:rPr lang="en-US" dirty="0" err="1" smtClean="0"/>
              <a:t>ylab</a:t>
            </a:r>
            <a:r>
              <a:rPr lang="en-US" dirty="0" smtClean="0"/>
              <a:t> = "Numbers", </a:t>
            </a:r>
            <a:r>
              <a:rPr lang="en-US" dirty="0" err="1" smtClean="0"/>
              <a:t>xlab</a:t>
            </a:r>
            <a:r>
              <a:rPr lang="en-US" dirty="0" smtClean="0"/>
              <a:t> = "Accident </a:t>
            </a:r>
            <a:r>
              <a:rPr lang="en-US" dirty="0" err="1" smtClean="0"/>
              <a:t>occured</a:t>
            </a:r>
            <a:r>
              <a:rPr lang="en-US" dirty="0" smtClean="0"/>
              <a:t>",</a:t>
            </a:r>
          </a:p>
          <a:p>
            <a:r>
              <a:rPr lang="en-US" dirty="0" smtClean="0"/>
              <a:t>        beside = T, </a:t>
            </a:r>
            <a:r>
              <a:rPr lang="en-US" dirty="0" err="1" smtClean="0"/>
              <a:t>names.arg</a:t>
            </a:r>
            <a:r>
              <a:rPr lang="en-US" dirty="0" smtClean="0"/>
              <a:t> = c("</a:t>
            </a:r>
            <a:r>
              <a:rPr lang="en-US" dirty="0" err="1" smtClean="0"/>
              <a:t>No","Yes</a:t>
            </a:r>
            <a:r>
              <a:rPr lang="en-US" dirty="0" smtClean="0"/>
              <a:t>"), </a:t>
            </a:r>
            <a:r>
              <a:rPr lang="en-US" dirty="0" err="1" smtClean="0"/>
              <a:t>ylim</a:t>
            </a:r>
            <a:r>
              <a:rPr lang="en-US" dirty="0" smtClean="0"/>
              <a:t> = c(0,15000), </a:t>
            </a:r>
          </a:p>
          <a:p>
            <a:r>
              <a:rPr lang="en-US" dirty="0" smtClean="0"/>
              <a:t>        col = NULL, density = c(10,10),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legend.text</a:t>
            </a:r>
            <a:r>
              <a:rPr lang="en-US" dirty="0" smtClean="0"/>
              <a:t> = TRUE, </a:t>
            </a:r>
            <a:r>
              <a:rPr lang="en-US" dirty="0" err="1" smtClean="0"/>
              <a:t>xlim</a:t>
            </a:r>
            <a:r>
              <a:rPr lang="en-US" dirty="0" smtClean="0"/>
              <a:t> = c(0,130))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err="1" smtClean="0"/>
              <a:t>accidentplot</a:t>
            </a:r>
            <a:r>
              <a:rPr lang="en-US" dirty="0" smtClean="0"/>
              <a:t> &lt;- </a:t>
            </a:r>
            <a:r>
              <a:rPr lang="en-US" dirty="0" err="1" smtClean="0"/>
              <a:t>prop.table</a:t>
            </a:r>
            <a:r>
              <a:rPr lang="en-US" dirty="0" smtClean="0"/>
              <a:t>(table(</a:t>
            </a:r>
            <a:r>
              <a:rPr lang="en-US" dirty="0" err="1" smtClean="0"/>
              <a:t>Emp_data$leftnew,Emp_data$Work_accident</a:t>
            </a:r>
            <a:r>
              <a:rPr lang="en-US" dirty="0" smtClean="0"/>
              <a:t>),2)*100</a:t>
            </a:r>
          </a:p>
          <a:p>
            <a:endParaRPr lang="en-US" dirty="0" smtClean="0"/>
          </a:p>
          <a:p>
            <a:r>
              <a:rPr lang="en-US" dirty="0" err="1" smtClean="0"/>
              <a:t>barplot</a:t>
            </a:r>
            <a:r>
              <a:rPr lang="en-US" dirty="0" smtClean="0"/>
              <a:t>(</a:t>
            </a:r>
            <a:r>
              <a:rPr lang="en-US" dirty="0" err="1" smtClean="0"/>
              <a:t>accidentplot</a:t>
            </a:r>
            <a:r>
              <a:rPr lang="en-US" dirty="0" smtClean="0"/>
              <a:t>, main = "Work accident vs Left",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ylab</a:t>
            </a:r>
            <a:r>
              <a:rPr lang="en-US" dirty="0" smtClean="0"/>
              <a:t>="Left %",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xlab</a:t>
            </a:r>
            <a:r>
              <a:rPr lang="en-US" dirty="0" smtClean="0"/>
              <a:t> = "Accident </a:t>
            </a:r>
            <a:r>
              <a:rPr lang="en-US" dirty="0" err="1" smtClean="0"/>
              <a:t>occured</a:t>
            </a:r>
            <a:r>
              <a:rPr lang="en-US" dirty="0" smtClean="0"/>
              <a:t>", </a:t>
            </a:r>
            <a:r>
              <a:rPr lang="en-US" dirty="0" err="1" smtClean="0"/>
              <a:t>names.arg</a:t>
            </a:r>
            <a:r>
              <a:rPr lang="en-US" dirty="0" smtClean="0"/>
              <a:t> = c("</a:t>
            </a:r>
            <a:r>
              <a:rPr lang="en-US" dirty="0" err="1" smtClean="0"/>
              <a:t>No","Yes</a:t>
            </a:r>
            <a:r>
              <a:rPr lang="en-US" dirty="0" smtClean="0"/>
              <a:t>"),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ylim</a:t>
            </a:r>
            <a:r>
              <a:rPr lang="en-US" dirty="0" smtClean="0"/>
              <a:t> = c(0,100), </a:t>
            </a:r>
            <a:r>
              <a:rPr lang="en-US" dirty="0" err="1" smtClean="0"/>
              <a:t>xlim</a:t>
            </a:r>
            <a:r>
              <a:rPr lang="en-US" dirty="0" smtClean="0"/>
              <a:t> = c(0,15), beside = TRUE, </a:t>
            </a:r>
            <a:r>
              <a:rPr lang="en-US" dirty="0" err="1" smtClean="0"/>
              <a:t>axis.lty</a:t>
            </a:r>
            <a:r>
              <a:rPr lang="en-US" dirty="0" smtClean="0"/>
              <a:t> = 1, </a:t>
            </a:r>
            <a:r>
              <a:rPr lang="en-US" dirty="0" err="1" smtClean="0"/>
              <a:t>legend.text</a:t>
            </a:r>
            <a:r>
              <a:rPr lang="en-US" dirty="0" smtClean="0"/>
              <a:t> = TRUE,</a:t>
            </a:r>
          </a:p>
          <a:p>
            <a:r>
              <a:rPr lang="en-US" dirty="0" smtClean="0"/>
              <a:t>        col = c("</a:t>
            </a:r>
            <a:r>
              <a:rPr lang="en-US" dirty="0" err="1" smtClean="0"/>
              <a:t>green","red</a:t>
            </a:r>
            <a:r>
              <a:rPr lang="en-US" dirty="0" smtClean="0"/>
              <a:t>"))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smtClean="0"/>
              <a:t>#       (Accidents)</a:t>
            </a:r>
          </a:p>
          <a:p>
            <a:r>
              <a:rPr lang="en-US" dirty="0" smtClean="0"/>
              <a:t>#      No         Yes</a:t>
            </a:r>
          </a:p>
          <a:p>
            <a:r>
              <a:rPr lang="en-US" dirty="0" smtClean="0"/>
              <a:t>#No  73.484022 92.208391</a:t>
            </a:r>
          </a:p>
          <a:p>
            <a:r>
              <a:rPr lang="en-US" dirty="0" smtClean="0"/>
              <a:t>#Yes 26.515978  7.791609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############################LAST PROMOTION###########################</a:t>
            </a:r>
          </a:p>
          <a:p>
            <a:r>
              <a:rPr lang="en-US" dirty="0" err="1" smtClean="0"/>
              <a:t>pn</a:t>
            </a:r>
            <a:r>
              <a:rPr lang="en-US" dirty="0" smtClean="0"/>
              <a:t>&lt;-length(Emp_data$promotion_last_5years[Emp_data$promotion_last_5years == 0])</a:t>
            </a:r>
          </a:p>
          <a:p>
            <a:r>
              <a:rPr lang="en-US" dirty="0" err="1" smtClean="0"/>
              <a:t>py</a:t>
            </a:r>
            <a:r>
              <a:rPr lang="en-US" dirty="0" smtClean="0"/>
              <a:t>&lt;-length(Emp_data$promotion_last_5years[Emp_data$promotion_last_5years == 1])</a:t>
            </a:r>
          </a:p>
          <a:p>
            <a:r>
              <a:rPr lang="en-US" dirty="0" smtClean="0"/>
              <a:t>p&lt;-</a:t>
            </a:r>
            <a:r>
              <a:rPr lang="en-US" dirty="0" err="1" smtClean="0"/>
              <a:t>cbind</a:t>
            </a:r>
            <a:r>
              <a:rPr lang="en-US" dirty="0" smtClean="0"/>
              <a:t>(</a:t>
            </a:r>
            <a:r>
              <a:rPr lang="en-US" dirty="0" err="1" smtClean="0"/>
              <a:t>pn,py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barplot</a:t>
            </a:r>
            <a:r>
              <a:rPr lang="en-US" dirty="0" smtClean="0"/>
              <a:t>(</a:t>
            </a:r>
            <a:r>
              <a:rPr lang="en-US" dirty="0" err="1" smtClean="0"/>
              <a:t>as.matrix</a:t>
            </a:r>
            <a:r>
              <a:rPr lang="en-US" dirty="0" smtClean="0"/>
              <a:t>(p), width = 10, main = "Promotions in 5 Years", </a:t>
            </a:r>
            <a:r>
              <a:rPr lang="en-US" dirty="0" err="1" smtClean="0"/>
              <a:t>ylab</a:t>
            </a:r>
            <a:r>
              <a:rPr lang="en-US" dirty="0" smtClean="0"/>
              <a:t> = "Frequency",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xlab</a:t>
            </a:r>
            <a:r>
              <a:rPr lang="en-US" dirty="0" smtClean="0"/>
              <a:t> = "Promotion received",</a:t>
            </a:r>
          </a:p>
          <a:p>
            <a:r>
              <a:rPr lang="en-US" dirty="0" smtClean="0"/>
              <a:t>        beside = T, </a:t>
            </a:r>
            <a:r>
              <a:rPr lang="en-US" dirty="0" err="1" smtClean="0"/>
              <a:t>names.arg</a:t>
            </a:r>
            <a:r>
              <a:rPr lang="en-US" dirty="0" smtClean="0"/>
              <a:t> = c("</a:t>
            </a:r>
            <a:r>
              <a:rPr lang="en-US" dirty="0" err="1" smtClean="0"/>
              <a:t>No","Yes</a:t>
            </a:r>
            <a:r>
              <a:rPr lang="en-US" dirty="0" smtClean="0"/>
              <a:t>"), </a:t>
            </a:r>
            <a:r>
              <a:rPr lang="en-US" dirty="0" err="1" smtClean="0"/>
              <a:t>ylim</a:t>
            </a:r>
            <a:r>
              <a:rPr lang="en-US" dirty="0" smtClean="0"/>
              <a:t> = c(0,16000), </a:t>
            </a:r>
          </a:p>
          <a:p>
            <a:r>
              <a:rPr lang="en-US" dirty="0" smtClean="0"/>
              <a:t>        col = NULL, density = c(10,10),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legend.text</a:t>
            </a:r>
            <a:r>
              <a:rPr lang="en-US" dirty="0" smtClean="0"/>
              <a:t> = TRUE, </a:t>
            </a:r>
            <a:r>
              <a:rPr lang="en-US" dirty="0" err="1" smtClean="0"/>
              <a:t>xlim</a:t>
            </a:r>
            <a:r>
              <a:rPr lang="en-US" dirty="0" smtClean="0"/>
              <a:t> = c(0,130))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err="1" smtClean="0"/>
              <a:t>promotionplot</a:t>
            </a:r>
            <a:r>
              <a:rPr lang="en-US" dirty="0" smtClean="0"/>
              <a:t> &lt;- </a:t>
            </a:r>
            <a:r>
              <a:rPr lang="en-US" dirty="0" err="1" smtClean="0"/>
              <a:t>prop.table</a:t>
            </a:r>
            <a:r>
              <a:rPr lang="en-US" dirty="0" smtClean="0"/>
              <a:t>(table(Emp_data$leftnew,Emp_data$promotion_last_5years),2)*100</a:t>
            </a:r>
          </a:p>
          <a:p>
            <a:endParaRPr lang="en-US" dirty="0" smtClean="0"/>
          </a:p>
          <a:p>
            <a:r>
              <a:rPr lang="en-US" dirty="0" err="1" smtClean="0"/>
              <a:t>barplot</a:t>
            </a:r>
            <a:r>
              <a:rPr lang="en-US" dirty="0" smtClean="0"/>
              <a:t>(</a:t>
            </a:r>
            <a:r>
              <a:rPr lang="en-US" dirty="0" err="1" smtClean="0"/>
              <a:t>accidentplot</a:t>
            </a:r>
            <a:r>
              <a:rPr lang="en-US" dirty="0" smtClean="0"/>
              <a:t>, main = "Promotion vs Left",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ylab</a:t>
            </a:r>
            <a:r>
              <a:rPr lang="en-US" dirty="0" smtClean="0"/>
              <a:t>="Left %",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xlab</a:t>
            </a:r>
            <a:r>
              <a:rPr lang="en-US" dirty="0" smtClean="0"/>
              <a:t> = "Promotion received", </a:t>
            </a:r>
            <a:r>
              <a:rPr lang="en-US" dirty="0" err="1" smtClean="0"/>
              <a:t>names.arg</a:t>
            </a:r>
            <a:r>
              <a:rPr lang="en-US" dirty="0" smtClean="0"/>
              <a:t> = c("</a:t>
            </a:r>
            <a:r>
              <a:rPr lang="en-US" dirty="0" err="1" smtClean="0"/>
              <a:t>No","Yes</a:t>
            </a:r>
            <a:r>
              <a:rPr lang="en-US" dirty="0" smtClean="0"/>
              <a:t>"),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ylim</a:t>
            </a:r>
            <a:r>
              <a:rPr lang="en-US" dirty="0" smtClean="0"/>
              <a:t> = c(0,100), </a:t>
            </a:r>
            <a:r>
              <a:rPr lang="en-US" dirty="0" err="1" smtClean="0"/>
              <a:t>xlim</a:t>
            </a:r>
            <a:r>
              <a:rPr lang="en-US" dirty="0" smtClean="0"/>
              <a:t> = c(0,15), beside = TRUE, </a:t>
            </a:r>
            <a:r>
              <a:rPr lang="en-US" dirty="0" err="1" smtClean="0"/>
              <a:t>axis.lty</a:t>
            </a:r>
            <a:r>
              <a:rPr lang="en-US" dirty="0" smtClean="0"/>
              <a:t> = 1, </a:t>
            </a:r>
            <a:r>
              <a:rPr lang="en-US" dirty="0" err="1" smtClean="0"/>
              <a:t>legend.text</a:t>
            </a:r>
            <a:r>
              <a:rPr lang="en-US" dirty="0" smtClean="0"/>
              <a:t> = TRUE,</a:t>
            </a:r>
          </a:p>
          <a:p>
            <a:r>
              <a:rPr lang="en-US" dirty="0" smtClean="0"/>
              <a:t>        col = c("</a:t>
            </a:r>
            <a:r>
              <a:rPr lang="en-US" dirty="0" err="1" smtClean="0"/>
              <a:t>green","red</a:t>
            </a:r>
            <a:r>
              <a:rPr lang="en-US" dirty="0" smtClean="0"/>
              <a:t>"))</a:t>
            </a:r>
          </a:p>
          <a:p>
            <a:r>
              <a:rPr lang="en-US" dirty="0" smtClean="0"/>
              <a:t>box()</a:t>
            </a:r>
          </a:p>
          <a:p>
            <a:endParaRPr lang="en-US" dirty="0" smtClean="0"/>
          </a:p>
          <a:p>
            <a:r>
              <a:rPr lang="en-US" dirty="0" smtClean="0"/>
              <a:t># (Promotion in 5 Years)</a:t>
            </a:r>
          </a:p>
          <a:p>
            <a:r>
              <a:rPr lang="en-US" dirty="0" smtClean="0"/>
              <a:t>#       No         Yes</a:t>
            </a:r>
          </a:p>
          <a:p>
            <a:r>
              <a:rPr lang="en-US" dirty="0" smtClean="0"/>
              <a:t>#No  75.803815 94.043887</a:t>
            </a:r>
          </a:p>
          <a:p>
            <a:r>
              <a:rPr lang="en-US" dirty="0" smtClean="0"/>
              <a:t>#Yes 24.196185  5.956113</a:t>
            </a:r>
          </a:p>
          <a:p>
            <a:endParaRPr lang="en-US" dirty="0" smtClean="0"/>
          </a:p>
          <a:p>
            <a:r>
              <a:rPr lang="en-US" dirty="0" smtClean="0"/>
              <a:t>############################SALARY###########################</a:t>
            </a:r>
          </a:p>
          <a:p>
            <a:r>
              <a:rPr lang="en-US" dirty="0" err="1" smtClean="0"/>
              <a:t>Emp_data$salarylevel</a:t>
            </a:r>
            <a:r>
              <a:rPr lang="en-US" dirty="0" smtClean="0"/>
              <a:t> &lt;- 1</a:t>
            </a:r>
          </a:p>
          <a:p>
            <a:r>
              <a:rPr lang="en-US" dirty="0" err="1" smtClean="0"/>
              <a:t>Emp_data$salarylevel</a:t>
            </a:r>
            <a:r>
              <a:rPr lang="en-US" dirty="0" smtClean="0"/>
              <a:t>[</a:t>
            </a:r>
            <a:r>
              <a:rPr lang="en-US" dirty="0" err="1" smtClean="0"/>
              <a:t>Emp_data$salary</a:t>
            </a:r>
            <a:r>
              <a:rPr lang="en-US" dirty="0" smtClean="0"/>
              <a:t> == 'medium'] &lt;- 2</a:t>
            </a:r>
          </a:p>
          <a:p>
            <a:r>
              <a:rPr lang="en-US" dirty="0" err="1" smtClean="0"/>
              <a:t>Emp_data$salarylevel</a:t>
            </a:r>
            <a:r>
              <a:rPr lang="en-US" dirty="0" smtClean="0"/>
              <a:t>[</a:t>
            </a:r>
            <a:r>
              <a:rPr lang="en-US" dirty="0" err="1" smtClean="0"/>
              <a:t>Emp_data$salary</a:t>
            </a:r>
            <a:r>
              <a:rPr lang="en-US" dirty="0" smtClean="0"/>
              <a:t> == 'high'] &lt;- 3</a:t>
            </a:r>
          </a:p>
          <a:p>
            <a:r>
              <a:rPr lang="en-US" dirty="0" smtClean="0"/>
              <a:t>View(</a:t>
            </a:r>
            <a:r>
              <a:rPr lang="en-US" dirty="0" err="1" smtClean="0"/>
              <a:t>Emp_data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head(</a:t>
            </a:r>
            <a:r>
              <a:rPr lang="en-US" dirty="0" err="1" smtClean="0"/>
              <a:t>Emp_data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Emp_data_num</a:t>
            </a:r>
            <a:r>
              <a:rPr lang="en-US" dirty="0" smtClean="0"/>
              <a:t> &lt;- </a:t>
            </a:r>
            <a:r>
              <a:rPr lang="en-US" dirty="0" err="1" smtClean="0"/>
              <a:t>Emp_data</a:t>
            </a:r>
            <a:r>
              <a:rPr lang="en-US" dirty="0" smtClean="0"/>
              <a:t>[,c(1,2,3,4,5,6,8,16,7)]</a:t>
            </a:r>
          </a:p>
          <a:p>
            <a:r>
              <a:rPr lang="en-US" dirty="0" smtClean="0"/>
              <a:t>par(mar=c(2,2,2,2))</a:t>
            </a:r>
          </a:p>
          <a:p>
            <a:r>
              <a:rPr lang="en-US" dirty="0" err="1" smtClean="0"/>
              <a:t>hist</a:t>
            </a:r>
            <a:r>
              <a:rPr lang="en-US" dirty="0" smtClean="0"/>
              <a:t>(</a:t>
            </a:r>
            <a:r>
              <a:rPr lang="en-US" dirty="0" err="1" smtClean="0"/>
              <a:t>Emp_data_num$salarylevel</a:t>
            </a:r>
            <a:r>
              <a:rPr lang="en-US" dirty="0" smtClean="0"/>
              <a:t>, </a:t>
            </a:r>
            <a:r>
              <a:rPr lang="en-US" dirty="0" err="1" smtClean="0"/>
              <a:t>freq</a:t>
            </a:r>
            <a:r>
              <a:rPr lang="en-US" dirty="0" smtClean="0"/>
              <a:t> = T, </a:t>
            </a:r>
            <a:r>
              <a:rPr lang="en-US" dirty="0" err="1" smtClean="0"/>
              <a:t>xlim</a:t>
            </a:r>
            <a:r>
              <a:rPr lang="en-US" dirty="0" smtClean="0"/>
              <a:t> = c(0,3),</a:t>
            </a:r>
            <a:r>
              <a:rPr lang="en-US" dirty="0" err="1" smtClean="0"/>
              <a:t>ylim</a:t>
            </a:r>
            <a:r>
              <a:rPr lang="en-US" dirty="0" smtClean="0"/>
              <a:t> = c(0,8000), </a:t>
            </a:r>
          </a:p>
          <a:p>
            <a:r>
              <a:rPr lang="en-US" dirty="0" smtClean="0"/>
              <a:t>     border = "black",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include.lowest</a:t>
            </a:r>
            <a:r>
              <a:rPr lang="en-US" dirty="0" smtClean="0"/>
              <a:t> = T, main = "Salary Level",</a:t>
            </a:r>
          </a:p>
          <a:p>
            <a:r>
              <a:rPr lang="en-US" dirty="0" smtClean="0"/>
              <a:t>     </a:t>
            </a:r>
            <a:r>
              <a:rPr lang="en-US" dirty="0" err="1" smtClean="0"/>
              <a:t>xlab</a:t>
            </a:r>
            <a:r>
              <a:rPr lang="en-US" dirty="0" smtClean="0"/>
              <a:t> = "Salary", col = "Blue", </a:t>
            </a:r>
          </a:p>
          <a:p>
            <a:r>
              <a:rPr lang="en-US" dirty="0" smtClean="0"/>
              <a:t>     density = 10)</a:t>
            </a:r>
          </a:p>
          <a:p>
            <a:r>
              <a:rPr lang="en-US" dirty="0" smtClean="0"/>
              <a:t>box()</a:t>
            </a:r>
          </a:p>
          <a:p>
            <a:r>
              <a:rPr lang="en-US" dirty="0" smtClean="0"/>
              <a:t>count &lt;- </a:t>
            </a:r>
            <a:r>
              <a:rPr lang="en-US" dirty="0" err="1" smtClean="0"/>
              <a:t>prop.table</a:t>
            </a:r>
            <a:r>
              <a:rPr lang="en-US" dirty="0" smtClean="0"/>
              <a:t>(table(</a:t>
            </a:r>
            <a:r>
              <a:rPr lang="en-US" dirty="0" err="1" smtClean="0"/>
              <a:t>Emp_data$leftnew,Emp_data_num$salarylevel</a:t>
            </a:r>
            <a:r>
              <a:rPr lang="en-US" dirty="0" smtClean="0"/>
              <a:t>),2)</a:t>
            </a:r>
          </a:p>
          <a:p>
            <a:r>
              <a:rPr lang="en-US" dirty="0" err="1" smtClean="0"/>
              <a:t>barplot</a:t>
            </a:r>
            <a:r>
              <a:rPr lang="en-US" dirty="0" smtClean="0"/>
              <a:t>(count, main = "Salary level vs Left", </a:t>
            </a:r>
            <a:r>
              <a:rPr lang="en-US" dirty="0" err="1" smtClean="0"/>
              <a:t>ylab</a:t>
            </a:r>
            <a:r>
              <a:rPr lang="en-US" dirty="0" smtClean="0"/>
              <a:t>="left %", 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xlab</a:t>
            </a:r>
            <a:r>
              <a:rPr lang="en-US" dirty="0" smtClean="0"/>
              <a:t> = "salary level", </a:t>
            </a:r>
            <a:r>
              <a:rPr lang="en-US" dirty="0" err="1" smtClean="0"/>
              <a:t>names.arg</a:t>
            </a:r>
            <a:r>
              <a:rPr lang="en-US" dirty="0" smtClean="0"/>
              <a:t> = c("</a:t>
            </a:r>
            <a:r>
              <a:rPr lang="en-US" dirty="0" err="1" smtClean="0"/>
              <a:t>low","medium","high</a:t>
            </a:r>
            <a:r>
              <a:rPr lang="en-US" dirty="0" smtClean="0"/>
              <a:t>"),</a:t>
            </a:r>
          </a:p>
          <a:p>
            <a:r>
              <a:rPr lang="en-US" dirty="0" smtClean="0"/>
              <a:t>        </a:t>
            </a:r>
            <a:r>
              <a:rPr lang="en-US" dirty="0" err="1" smtClean="0"/>
              <a:t>ylim</a:t>
            </a:r>
            <a:r>
              <a:rPr lang="en-US" dirty="0" smtClean="0"/>
              <a:t> = c(0,1), beside = TRUE, </a:t>
            </a:r>
            <a:r>
              <a:rPr lang="en-US" dirty="0" err="1" smtClean="0"/>
              <a:t>axis.lty</a:t>
            </a:r>
            <a:r>
              <a:rPr lang="en-US" dirty="0" smtClean="0"/>
              <a:t> = 1, </a:t>
            </a:r>
            <a:r>
              <a:rPr lang="en-US" dirty="0" err="1" smtClean="0"/>
              <a:t>legend.text</a:t>
            </a:r>
            <a:r>
              <a:rPr lang="en-US" dirty="0" smtClean="0"/>
              <a:t> = TRUE,</a:t>
            </a:r>
          </a:p>
          <a:p>
            <a:r>
              <a:rPr lang="en-US" dirty="0" smtClean="0"/>
              <a:t>        col = c("</a:t>
            </a:r>
            <a:r>
              <a:rPr lang="en-US" dirty="0" err="1" smtClean="0"/>
              <a:t>green","red</a:t>
            </a:r>
            <a:r>
              <a:rPr lang="en-US" dirty="0" smtClean="0"/>
              <a:t>"), </a:t>
            </a:r>
            <a:r>
              <a:rPr lang="en-US" dirty="0" err="1" smtClean="0"/>
              <a:t>xlim</a:t>
            </a:r>
            <a:r>
              <a:rPr lang="en-US" dirty="0" smtClean="0"/>
              <a:t> = c(0,18))</a:t>
            </a:r>
          </a:p>
          <a:p>
            <a:r>
              <a:rPr lang="en-US" dirty="0" smtClean="0"/>
              <a:t>box()</a:t>
            </a:r>
          </a:p>
          <a:p>
            <a:endParaRPr lang="en-US" dirty="0" smtClean="0"/>
          </a:p>
          <a:p>
            <a:r>
              <a:rPr lang="en-US" dirty="0" smtClean="0"/>
              <a:t>#       Low       Medium      High</a:t>
            </a:r>
          </a:p>
          <a:p>
            <a:r>
              <a:rPr lang="en-US" dirty="0" smtClean="0"/>
              <a:t>#No  0.70311646 0.79568725 0.93371059</a:t>
            </a:r>
          </a:p>
          <a:p>
            <a:r>
              <a:rPr lang="en-US" dirty="0" smtClean="0"/>
              <a:t>#Yes 0.29688354 0.20431275 0.06628941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810D3-313C-49CB-B561-475137E6AC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24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###################NAIVE BAYES########################</a:t>
            </a:r>
          </a:p>
          <a:p>
            <a:r>
              <a:rPr lang="en-US" dirty="0" err="1" smtClean="0"/>
              <a:t>install.packages</a:t>
            </a:r>
            <a:r>
              <a:rPr lang="en-US" dirty="0" smtClean="0"/>
              <a:t>("caret")</a:t>
            </a:r>
          </a:p>
          <a:p>
            <a:r>
              <a:rPr lang="en-US" dirty="0" err="1" smtClean="0"/>
              <a:t>install.packages</a:t>
            </a:r>
            <a:r>
              <a:rPr lang="en-US" dirty="0" smtClean="0"/>
              <a:t>("e1071")</a:t>
            </a:r>
          </a:p>
          <a:p>
            <a:r>
              <a:rPr lang="en-US" dirty="0" smtClean="0"/>
              <a:t>library(caret)</a:t>
            </a:r>
          </a:p>
          <a:p>
            <a:r>
              <a:rPr lang="en-US" dirty="0" smtClean="0"/>
              <a:t>library(e1071)</a:t>
            </a:r>
          </a:p>
          <a:p>
            <a:r>
              <a:rPr lang="en-US" dirty="0" err="1" smtClean="0"/>
              <a:t>str</a:t>
            </a:r>
            <a:r>
              <a:rPr lang="en-US" dirty="0" smtClean="0"/>
              <a:t>(</a:t>
            </a:r>
            <a:r>
              <a:rPr lang="en-US" dirty="0" err="1" smtClean="0"/>
              <a:t>training_data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training_data$left</a:t>
            </a:r>
            <a:r>
              <a:rPr lang="en-US" dirty="0" smtClean="0"/>
              <a:t> &lt;- </a:t>
            </a:r>
            <a:r>
              <a:rPr lang="en-US" dirty="0" err="1" smtClean="0"/>
              <a:t>as.factor</a:t>
            </a:r>
            <a:r>
              <a:rPr lang="en-US" dirty="0" smtClean="0"/>
              <a:t>(</a:t>
            </a:r>
            <a:r>
              <a:rPr lang="en-US" dirty="0" err="1" smtClean="0"/>
              <a:t>training_data$left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model_nb</a:t>
            </a:r>
            <a:r>
              <a:rPr lang="en-US" dirty="0" smtClean="0"/>
              <a:t> = </a:t>
            </a:r>
            <a:r>
              <a:rPr lang="en-US" dirty="0" err="1" smtClean="0"/>
              <a:t>naiveBayes</a:t>
            </a:r>
            <a:r>
              <a:rPr lang="en-US" dirty="0" smtClean="0"/>
              <a:t>(</a:t>
            </a:r>
            <a:r>
              <a:rPr lang="en-US" dirty="0" err="1" smtClean="0"/>
              <a:t>left~.,data</a:t>
            </a:r>
            <a:r>
              <a:rPr lang="en-US" dirty="0" smtClean="0"/>
              <a:t>=</a:t>
            </a:r>
            <a:r>
              <a:rPr lang="en-US" dirty="0" err="1" smtClean="0"/>
              <a:t>training_data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model_nb</a:t>
            </a:r>
            <a:endParaRPr lang="en-US" dirty="0" smtClean="0"/>
          </a:p>
          <a:p>
            <a:r>
              <a:rPr lang="en-US" dirty="0" smtClean="0"/>
              <a:t>head(</a:t>
            </a:r>
            <a:r>
              <a:rPr lang="en-US" dirty="0" err="1" smtClean="0"/>
              <a:t>training_data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# Predictions using naive </a:t>
            </a:r>
            <a:r>
              <a:rPr lang="en-US" dirty="0" err="1" smtClean="0"/>
              <a:t>bayes</a:t>
            </a:r>
            <a:endParaRPr lang="en-US" dirty="0" smtClean="0"/>
          </a:p>
          <a:p>
            <a:r>
              <a:rPr lang="en-US" dirty="0" err="1" smtClean="0"/>
              <a:t>str</a:t>
            </a:r>
            <a:r>
              <a:rPr lang="en-US" dirty="0" smtClean="0"/>
              <a:t>(</a:t>
            </a:r>
            <a:r>
              <a:rPr lang="en-US" dirty="0" err="1" smtClean="0"/>
              <a:t>testing_data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testing_data$left</a:t>
            </a:r>
            <a:r>
              <a:rPr lang="en-US" dirty="0" smtClean="0"/>
              <a:t> &lt;- </a:t>
            </a:r>
            <a:r>
              <a:rPr lang="en-US" dirty="0" err="1" smtClean="0"/>
              <a:t>as.factor</a:t>
            </a:r>
            <a:r>
              <a:rPr lang="en-US" dirty="0" smtClean="0"/>
              <a:t>(</a:t>
            </a:r>
            <a:r>
              <a:rPr lang="en-US" dirty="0" err="1" smtClean="0"/>
              <a:t>testing_data$left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predic_nb</a:t>
            </a:r>
            <a:r>
              <a:rPr lang="en-US" dirty="0" smtClean="0"/>
              <a:t> = predict(</a:t>
            </a:r>
            <a:r>
              <a:rPr lang="en-US" dirty="0" err="1" smtClean="0"/>
              <a:t>model_nb,newdata</a:t>
            </a:r>
            <a:r>
              <a:rPr lang="en-US" dirty="0" smtClean="0"/>
              <a:t>=</a:t>
            </a:r>
            <a:r>
              <a:rPr lang="en-US" dirty="0" err="1" smtClean="0"/>
              <a:t>testing_data,type</a:t>
            </a:r>
            <a:r>
              <a:rPr lang="en-US" dirty="0" smtClean="0"/>
              <a:t>="class")</a:t>
            </a:r>
          </a:p>
          <a:p>
            <a:r>
              <a:rPr lang="en-US" dirty="0" err="1" smtClean="0"/>
              <a:t>predic_nb</a:t>
            </a:r>
            <a:endParaRPr lang="en-US" dirty="0" smtClean="0"/>
          </a:p>
          <a:p>
            <a:r>
              <a:rPr lang="en-US" dirty="0" smtClean="0"/>
              <a:t># Checking accuracy using </a:t>
            </a:r>
            <a:r>
              <a:rPr lang="en-US" dirty="0" err="1" smtClean="0"/>
              <a:t>COnfusion</a:t>
            </a:r>
            <a:r>
              <a:rPr lang="en-US" dirty="0" smtClean="0"/>
              <a:t> Matrix</a:t>
            </a:r>
          </a:p>
          <a:p>
            <a:r>
              <a:rPr lang="en-US" dirty="0" err="1" smtClean="0"/>
              <a:t>confusionMatrix</a:t>
            </a:r>
            <a:r>
              <a:rPr lang="en-US" dirty="0" smtClean="0"/>
              <a:t>(table(</a:t>
            </a:r>
            <a:r>
              <a:rPr lang="en-US" dirty="0" err="1" smtClean="0"/>
              <a:t>predic_nb,testing_data$left</a:t>
            </a:r>
            <a:r>
              <a:rPr lang="en-US" dirty="0" smtClean="0"/>
              <a:t>))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predic_nb</a:t>
            </a:r>
            <a:r>
              <a:rPr lang="en-US" dirty="0" smtClean="0"/>
              <a:t>  </a:t>
            </a:r>
          </a:p>
          <a:p>
            <a:r>
              <a:rPr lang="en-US" dirty="0" smtClean="0"/>
              <a:t>#     No  Yes</a:t>
            </a:r>
          </a:p>
          <a:p>
            <a:r>
              <a:rPr lang="en-US" dirty="0" smtClean="0"/>
              <a:t>#No  2686  278</a:t>
            </a:r>
          </a:p>
          <a:p>
            <a:r>
              <a:rPr lang="en-US" dirty="0" smtClean="0"/>
              <a:t>#Yes  709  806</a:t>
            </a:r>
          </a:p>
          <a:p>
            <a:r>
              <a:rPr lang="en-US" dirty="0" smtClean="0"/>
              <a:t>#Accuracy : 0.7796          </a:t>
            </a:r>
          </a:p>
          <a:p>
            <a:r>
              <a:rPr lang="en-US" dirty="0" smtClean="0"/>
              <a:t>summary(</a:t>
            </a:r>
            <a:r>
              <a:rPr lang="en-US" dirty="0" err="1" smtClean="0"/>
              <a:t>as.factor</a:t>
            </a:r>
            <a:r>
              <a:rPr lang="en-US" dirty="0" smtClean="0"/>
              <a:t>(</a:t>
            </a:r>
            <a:r>
              <a:rPr lang="en-US" dirty="0" err="1" smtClean="0"/>
              <a:t>testing_data$left</a:t>
            </a:r>
            <a:r>
              <a:rPr lang="en-US" dirty="0" smtClean="0"/>
              <a:t>))</a:t>
            </a:r>
          </a:p>
          <a:p>
            <a:r>
              <a:rPr lang="en-US" dirty="0" smtClean="0"/>
              <a:t>#No  Yes </a:t>
            </a:r>
          </a:p>
          <a:p>
            <a:r>
              <a:rPr lang="en-US" dirty="0" smtClean="0"/>
              <a:t>#3395 1084 </a:t>
            </a:r>
          </a:p>
          <a:p>
            <a:r>
              <a:rPr lang="en-US" dirty="0" smtClean="0"/>
              <a:t>summary(</a:t>
            </a:r>
            <a:r>
              <a:rPr lang="en-US" dirty="0" err="1" smtClean="0"/>
              <a:t>predic_nb</a:t>
            </a:r>
            <a:r>
              <a:rPr lang="en-US" dirty="0" smtClean="0"/>
              <a:t>)</a:t>
            </a:r>
          </a:p>
          <a:p>
            <a:r>
              <a:rPr lang="en-US" dirty="0" smtClean="0"/>
              <a:t>#No  Yes </a:t>
            </a:r>
          </a:p>
          <a:p>
            <a:r>
              <a:rPr lang="en-US" dirty="0" smtClean="0"/>
              <a:t>#2964 1515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810D3-313C-49CB-B561-475137E6AC1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10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#########################DECISION TREE#######################</a:t>
            </a:r>
          </a:p>
          <a:p>
            <a:r>
              <a:rPr lang="en-US" dirty="0" err="1" smtClean="0"/>
              <a:t>install.packages</a:t>
            </a:r>
            <a:r>
              <a:rPr lang="en-US" dirty="0" smtClean="0"/>
              <a:t>("</a:t>
            </a:r>
            <a:r>
              <a:rPr lang="en-US" dirty="0" err="1" smtClean="0"/>
              <a:t>rpart</a:t>
            </a:r>
            <a:r>
              <a:rPr lang="en-US" dirty="0" smtClean="0"/>
              <a:t>")</a:t>
            </a:r>
          </a:p>
          <a:p>
            <a:r>
              <a:rPr lang="en-US" dirty="0" err="1" smtClean="0"/>
              <a:t>install.packages</a:t>
            </a:r>
            <a:r>
              <a:rPr lang="en-US" dirty="0" smtClean="0"/>
              <a:t>("caret")</a:t>
            </a:r>
          </a:p>
          <a:p>
            <a:r>
              <a:rPr lang="en-US" dirty="0" err="1" smtClean="0"/>
              <a:t>install.packages</a:t>
            </a:r>
            <a:r>
              <a:rPr lang="en-US" dirty="0" smtClean="0"/>
              <a:t>("e1071")</a:t>
            </a:r>
          </a:p>
          <a:p>
            <a:r>
              <a:rPr lang="en-US" dirty="0" err="1" smtClean="0"/>
              <a:t>install.packages</a:t>
            </a:r>
            <a:r>
              <a:rPr lang="en-US" dirty="0" smtClean="0"/>
              <a:t>('rattle')</a:t>
            </a:r>
          </a:p>
          <a:p>
            <a:r>
              <a:rPr lang="en-US" dirty="0" smtClean="0"/>
              <a:t>library(</a:t>
            </a:r>
            <a:r>
              <a:rPr lang="en-US" dirty="0" err="1" smtClean="0"/>
              <a:t>rpart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library(rattle)</a:t>
            </a:r>
          </a:p>
          <a:p>
            <a:r>
              <a:rPr lang="en-US" dirty="0" smtClean="0"/>
              <a:t>library(</a:t>
            </a:r>
            <a:r>
              <a:rPr lang="en-US" dirty="0" err="1" smtClean="0"/>
              <a:t>rpart.plot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library(</a:t>
            </a:r>
            <a:r>
              <a:rPr lang="en-US" dirty="0" err="1" smtClean="0"/>
              <a:t>RColorBrewer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library(caret)</a:t>
            </a:r>
          </a:p>
          <a:p>
            <a:r>
              <a:rPr lang="en-US" dirty="0" smtClean="0"/>
              <a:t>library(e1071)</a:t>
            </a:r>
          </a:p>
          <a:p>
            <a:r>
              <a:rPr lang="en-US" dirty="0" err="1" smtClean="0"/>
              <a:t>model_tree</a:t>
            </a:r>
            <a:r>
              <a:rPr lang="en-US" dirty="0" smtClean="0"/>
              <a:t> = </a:t>
            </a:r>
            <a:r>
              <a:rPr lang="en-US" dirty="0" err="1" smtClean="0"/>
              <a:t>rpart</a:t>
            </a:r>
            <a:r>
              <a:rPr lang="en-US" dirty="0" smtClean="0"/>
              <a:t>(</a:t>
            </a:r>
            <a:r>
              <a:rPr lang="en-US" dirty="0" err="1" smtClean="0"/>
              <a:t>left~.,data</a:t>
            </a:r>
            <a:r>
              <a:rPr lang="en-US" dirty="0" smtClean="0"/>
              <a:t>=</a:t>
            </a:r>
            <a:r>
              <a:rPr lang="en-US" dirty="0" err="1" smtClean="0"/>
              <a:t>training_data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# Decision Rules</a:t>
            </a:r>
          </a:p>
          <a:p>
            <a:r>
              <a:rPr lang="en-US" dirty="0" smtClean="0"/>
              <a:t>print(</a:t>
            </a:r>
            <a:r>
              <a:rPr lang="en-US" dirty="0" err="1" smtClean="0"/>
              <a:t>model_tree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prp</a:t>
            </a:r>
            <a:r>
              <a:rPr lang="en-US" dirty="0" smtClean="0"/>
              <a:t>(</a:t>
            </a:r>
            <a:r>
              <a:rPr lang="en-US" dirty="0" err="1" smtClean="0"/>
              <a:t>model_tree</a:t>
            </a:r>
            <a:r>
              <a:rPr lang="en-US" dirty="0" smtClean="0"/>
              <a:t>, </a:t>
            </a:r>
            <a:r>
              <a:rPr lang="en-US" dirty="0" err="1" smtClean="0"/>
              <a:t>cex</a:t>
            </a:r>
            <a:r>
              <a:rPr lang="en-US" dirty="0" smtClean="0"/>
              <a:t> = 0.56)</a:t>
            </a:r>
          </a:p>
          <a:p>
            <a:r>
              <a:rPr lang="en-US" dirty="0" err="1" smtClean="0"/>
              <a:t>printcp</a:t>
            </a:r>
            <a:r>
              <a:rPr lang="en-US" dirty="0" smtClean="0"/>
              <a:t>(</a:t>
            </a:r>
            <a:r>
              <a:rPr lang="en-US" dirty="0" err="1" smtClean="0"/>
              <a:t>model_tree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model_fit_2 = prune(</a:t>
            </a:r>
            <a:r>
              <a:rPr lang="en-US" dirty="0" err="1" smtClean="0"/>
              <a:t>model_tree,cp</a:t>
            </a:r>
            <a:r>
              <a:rPr lang="en-US" dirty="0" smtClean="0"/>
              <a:t>=0.01)</a:t>
            </a:r>
          </a:p>
          <a:p>
            <a:r>
              <a:rPr lang="en-US" dirty="0" err="1" smtClean="0"/>
              <a:t>prp</a:t>
            </a:r>
            <a:r>
              <a:rPr lang="en-US" dirty="0" smtClean="0"/>
              <a:t>(model_fit_2)</a:t>
            </a:r>
          </a:p>
          <a:p>
            <a:r>
              <a:rPr lang="en-US" dirty="0" err="1" smtClean="0"/>
              <a:t>model_tree$cptable</a:t>
            </a:r>
            <a:r>
              <a:rPr lang="en-US" dirty="0" smtClean="0"/>
              <a:t>[</a:t>
            </a:r>
            <a:r>
              <a:rPr lang="en-US" dirty="0" err="1" smtClean="0"/>
              <a:t>which.min</a:t>
            </a:r>
            <a:r>
              <a:rPr lang="en-US" dirty="0" smtClean="0"/>
              <a:t>(</a:t>
            </a:r>
            <a:r>
              <a:rPr lang="en-US" dirty="0" err="1" smtClean="0"/>
              <a:t>model_tree$cptable</a:t>
            </a:r>
            <a:r>
              <a:rPr lang="en-US" dirty="0" smtClean="0"/>
              <a:t>[,"</a:t>
            </a:r>
            <a:r>
              <a:rPr lang="en-US" dirty="0" err="1" smtClean="0"/>
              <a:t>xerror</a:t>
            </a:r>
            <a:r>
              <a:rPr lang="en-US" dirty="0" smtClean="0"/>
              <a:t>"]),"CP"]</a:t>
            </a:r>
          </a:p>
          <a:p>
            <a:r>
              <a:rPr lang="en-US" dirty="0" smtClean="0"/>
              <a:t># Predictions using tree</a:t>
            </a:r>
          </a:p>
          <a:p>
            <a:r>
              <a:rPr lang="en-US" dirty="0" err="1" smtClean="0"/>
              <a:t>predic_tree</a:t>
            </a:r>
            <a:r>
              <a:rPr lang="en-US" dirty="0" smtClean="0"/>
              <a:t> = predict(model_fit_2,newdata = </a:t>
            </a:r>
            <a:r>
              <a:rPr lang="en-US" dirty="0" err="1" smtClean="0"/>
              <a:t>testing_data,type</a:t>
            </a:r>
            <a:r>
              <a:rPr lang="en-US" dirty="0" smtClean="0"/>
              <a:t>="class")</a:t>
            </a:r>
          </a:p>
          <a:p>
            <a:r>
              <a:rPr lang="en-US" dirty="0" err="1" smtClean="0"/>
              <a:t>predic_tree</a:t>
            </a:r>
            <a:endParaRPr lang="en-US" dirty="0" smtClean="0"/>
          </a:p>
          <a:p>
            <a:r>
              <a:rPr lang="en-US" dirty="0" smtClean="0"/>
              <a:t># Checking accuracy using </a:t>
            </a:r>
            <a:r>
              <a:rPr lang="en-US" dirty="0" err="1" smtClean="0"/>
              <a:t>COnfusion</a:t>
            </a:r>
            <a:r>
              <a:rPr lang="en-US" dirty="0" smtClean="0"/>
              <a:t> Matrix</a:t>
            </a:r>
          </a:p>
          <a:p>
            <a:r>
              <a:rPr lang="en-US" dirty="0" err="1" smtClean="0"/>
              <a:t>confusionMatrix</a:t>
            </a:r>
            <a:r>
              <a:rPr lang="en-US" dirty="0" smtClean="0"/>
              <a:t>(table(</a:t>
            </a:r>
            <a:r>
              <a:rPr lang="en-US" dirty="0" err="1" smtClean="0"/>
              <a:t>predic_tree,testing_data$left</a:t>
            </a:r>
            <a:r>
              <a:rPr lang="en-US" dirty="0" smtClean="0"/>
              <a:t>))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predic_tree</a:t>
            </a:r>
            <a:r>
              <a:rPr lang="en-US" dirty="0" smtClean="0"/>
              <a:t>   </a:t>
            </a:r>
          </a:p>
          <a:p>
            <a:r>
              <a:rPr lang="en-US" dirty="0" smtClean="0"/>
              <a:t>#             No   Yes</a:t>
            </a:r>
          </a:p>
          <a:p>
            <a:r>
              <a:rPr lang="en-US" dirty="0" smtClean="0"/>
              <a:t>#         No  3341   84</a:t>
            </a:r>
          </a:p>
          <a:p>
            <a:r>
              <a:rPr lang="en-US" dirty="0" smtClean="0"/>
              <a:t>#       Yes   54   1000</a:t>
            </a:r>
          </a:p>
          <a:p>
            <a:endParaRPr lang="en-US" dirty="0" smtClean="0"/>
          </a:p>
          <a:p>
            <a:r>
              <a:rPr lang="en-US" dirty="0" smtClean="0"/>
              <a:t>#Accuracy : 0.9692  </a:t>
            </a:r>
          </a:p>
          <a:p>
            <a:endParaRPr lang="en-US" dirty="0" smtClean="0"/>
          </a:p>
          <a:p>
            <a:r>
              <a:rPr lang="en-US" dirty="0" smtClean="0"/>
              <a:t>summary(</a:t>
            </a:r>
            <a:r>
              <a:rPr lang="en-US" dirty="0" err="1" smtClean="0"/>
              <a:t>predic_tree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summary(</a:t>
            </a:r>
            <a:r>
              <a:rPr lang="en-US" dirty="0" err="1" smtClean="0"/>
              <a:t>as.factor</a:t>
            </a:r>
            <a:r>
              <a:rPr lang="en-US" dirty="0" smtClean="0"/>
              <a:t>(</a:t>
            </a:r>
            <a:r>
              <a:rPr lang="en-US" dirty="0" err="1" smtClean="0"/>
              <a:t>testing_data$left</a:t>
            </a:r>
            <a:r>
              <a:rPr lang="en-US" dirty="0" smtClean="0"/>
              <a:t>))</a:t>
            </a:r>
          </a:p>
          <a:p>
            <a:r>
              <a:rPr lang="en-US" dirty="0" smtClean="0"/>
              <a:t># summary(</a:t>
            </a:r>
            <a:r>
              <a:rPr lang="en-US" dirty="0" err="1" smtClean="0"/>
              <a:t>predic_tree</a:t>
            </a:r>
            <a:r>
              <a:rPr lang="en-US" dirty="0" smtClean="0"/>
              <a:t>)</a:t>
            </a:r>
          </a:p>
          <a:p>
            <a:r>
              <a:rPr lang="en-US" dirty="0" smtClean="0"/>
              <a:t>#No  Yes </a:t>
            </a:r>
          </a:p>
          <a:p>
            <a:r>
              <a:rPr lang="en-US" dirty="0" smtClean="0"/>
              <a:t>#3425 1054 </a:t>
            </a:r>
          </a:p>
          <a:p>
            <a:r>
              <a:rPr lang="en-US" dirty="0" smtClean="0"/>
              <a:t># summary(</a:t>
            </a:r>
            <a:r>
              <a:rPr lang="en-US" dirty="0" err="1" smtClean="0"/>
              <a:t>as.factor</a:t>
            </a:r>
            <a:r>
              <a:rPr lang="en-US" dirty="0" smtClean="0"/>
              <a:t>(</a:t>
            </a:r>
            <a:r>
              <a:rPr lang="en-US" dirty="0" err="1" smtClean="0"/>
              <a:t>testing_data$left</a:t>
            </a:r>
            <a:r>
              <a:rPr lang="en-US" dirty="0" smtClean="0"/>
              <a:t>))</a:t>
            </a:r>
          </a:p>
          <a:p>
            <a:r>
              <a:rPr lang="en-US" dirty="0" smtClean="0"/>
              <a:t>#No  Yes </a:t>
            </a:r>
          </a:p>
          <a:p>
            <a:r>
              <a:rPr lang="en-US" dirty="0" smtClean="0"/>
              <a:t>#3395 1084 </a:t>
            </a:r>
          </a:p>
          <a:p>
            <a:r>
              <a:rPr lang="en-US" dirty="0" smtClean="0"/>
              <a:t>#Accuracy : 0.9692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810D3-313C-49CB-B561-475137E6AC1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73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######################RANDOM FOREST#####################</a:t>
            </a:r>
          </a:p>
          <a:p>
            <a:r>
              <a:rPr lang="en-US" dirty="0" err="1" smtClean="0"/>
              <a:t>install.packages</a:t>
            </a:r>
            <a:r>
              <a:rPr lang="en-US" dirty="0" smtClean="0"/>
              <a:t>('</a:t>
            </a:r>
            <a:r>
              <a:rPr lang="en-US" dirty="0" err="1" smtClean="0"/>
              <a:t>randomForest</a:t>
            </a:r>
            <a:r>
              <a:rPr lang="en-US" dirty="0" smtClean="0"/>
              <a:t>')</a:t>
            </a:r>
          </a:p>
          <a:p>
            <a:r>
              <a:rPr lang="en-US" dirty="0" smtClean="0"/>
              <a:t>library(</a:t>
            </a:r>
            <a:r>
              <a:rPr lang="en-US" dirty="0" err="1" smtClean="0"/>
              <a:t>randomForest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class(</a:t>
            </a:r>
            <a:r>
              <a:rPr lang="en-US" dirty="0" err="1" smtClean="0"/>
              <a:t>training_data$left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training_data$left</a:t>
            </a:r>
            <a:r>
              <a:rPr lang="en-US" dirty="0" smtClean="0"/>
              <a:t> &lt;- factor(</a:t>
            </a:r>
            <a:r>
              <a:rPr lang="en-US" dirty="0" err="1" smtClean="0"/>
              <a:t>training_data$left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model_forest</a:t>
            </a:r>
            <a:r>
              <a:rPr lang="en-US" dirty="0" smtClean="0"/>
              <a:t> = </a:t>
            </a:r>
            <a:r>
              <a:rPr lang="en-US" dirty="0" err="1" smtClean="0"/>
              <a:t>randomForest</a:t>
            </a:r>
            <a:r>
              <a:rPr lang="en-US" dirty="0" smtClean="0"/>
              <a:t>(</a:t>
            </a:r>
            <a:r>
              <a:rPr lang="en-US" dirty="0" err="1" smtClean="0"/>
              <a:t>left~.,data</a:t>
            </a:r>
            <a:r>
              <a:rPr lang="en-US" dirty="0" smtClean="0"/>
              <a:t>=</a:t>
            </a:r>
            <a:r>
              <a:rPr lang="en-US" dirty="0" err="1" smtClean="0"/>
              <a:t>training_data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summary(</a:t>
            </a:r>
            <a:r>
              <a:rPr lang="en-US" dirty="0" err="1" smtClean="0"/>
              <a:t>model_forest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model_forest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 err="1" smtClean="0"/>
              <a:t>Dotchart</a:t>
            </a:r>
            <a:r>
              <a:rPr lang="en-US" dirty="0" smtClean="0"/>
              <a:t> of variable importance as measured by a Random Forest</a:t>
            </a:r>
          </a:p>
          <a:p>
            <a:r>
              <a:rPr lang="en-US" dirty="0" err="1" smtClean="0"/>
              <a:t>varImpPlot</a:t>
            </a:r>
            <a:r>
              <a:rPr lang="en-US" dirty="0" smtClean="0"/>
              <a:t>(</a:t>
            </a:r>
            <a:r>
              <a:rPr lang="en-US" dirty="0" err="1" smtClean="0"/>
              <a:t>model_forest</a:t>
            </a:r>
            <a:r>
              <a:rPr lang="en-US" dirty="0" smtClean="0"/>
              <a:t>, main = "Importance")</a:t>
            </a:r>
          </a:p>
          <a:p>
            <a:r>
              <a:rPr lang="en-US" dirty="0" err="1" smtClean="0"/>
              <a:t>getTree</a:t>
            </a:r>
            <a:r>
              <a:rPr lang="en-US" dirty="0" smtClean="0"/>
              <a:t>(</a:t>
            </a:r>
            <a:r>
              <a:rPr lang="en-US" dirty="0" err="1" smtClean="0"/>
              <a:t>model_forest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predic_forest</a:t>
            </a:r>
            <a:r>
              <a:rPr lang="en-US" dirty="0" smtClean="0"/>
              <a:t> = predict(</a:t>
            </a:r>
            <a:r>
              <a:rPr lang="en-US" dirty="0" err="1" smtClean="0"/>
              <a:t>model_forest,newdata</a:t>
            </a:r>
            <a:r>
              <a:rPr lang="en-US" dirty="0" smtClean="0"/>
              <a:t>=</a:t>
            </a:r>
            <a:r>
              <a:rPr lang="en-US" dirty="0" err="1" smtClean="0"/>
              <a:t>testing_data,type</a:t>
            </a:r>
            <a:r>
              <a:rPr lang="en-US" dirty="0" smtClean="0"/>
              <a:t>="class")</a:t>
            </a:r>
          </a:p>
          <a:p>
            <a:r>
              <a:rPr lang="en-US" dirty="0" err="1" smtClean="0"/>
              <a:t>predic_forest</a:t>
            </a:r>
            <a:endParaRPr lang="en-US" dirty="0" smtClean="0"/>
          </a:p>
          <a:p>
            <a:r>
              <a:rPr lang="en-US" dirty="0" smtClean="0"/>
              <a:t># Checking accuracy using </a:t>
            </a:r>
            <a:r>
              <a:rPr lang="en-US" dirty="0" err="1" smtClean="0"/>
              <a:t>COnfusion</a:t>
            </a:r>
            <a:r>
              <a:rPr lang="en-US" dirty="0" smtClean="0"/>
              <a:t> Matrix</a:t>
            </a:r>
          </a:p>
          <a:p>
            <a:endParaRPr lang="en-US" dirty="0" smtClean="0"/>
          </a:p>
          <a:p>
            <a:r>
              <a:rPr lang="en-US" dirty="0" err="1" smtClean="0"/>
              <a:t>confusionMatrix</a:t>
            </a:r>
            <a:r>
              <a:rPr lang="en-US" dirty="0" smtClean="0"/>
              <a:t>(table(</a:t>
            </a:r>
            <a:r>
              <a:rPr lang="en-US" dirty="0" err="1" smtClean="0"/>
              <a:t>predic_forest,testing_data$left</a:t>
            </a:r>
            <a:r>
              <a:rPr lang="en-US" dirty="0" smtClean="0"/>
              <a:t>))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predic_forest</a:t>
            </a:r>
            <a:r>
              <a:rPr lang="en-US" dirty="0" smtClean="0"/>
              <a:t>   No  Yes</a:t>
            </a:r>
          </a:p>
          <a:p>
            <a:r>
              <a:rPr lang="en-US" dirty="0" smtClean="0"/>
              <a:t>#No  3387   37</a:t>
            </a:r>
          </a:p>
          <a:p>
            <a:r>
              <a:rPr lang="en-US" dirty="0" smtClean="0"/>
              <a:t>#Yes    8 1047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#Accuracy : 0.99    </a:t>
            </a:r>
          </a:p>
          <a:p>
            <a:r>
              <a:rPr lang="en-US" dirty="0" smtClean="0"/>
              <a:t>#summary(</a:t>
            </a:r>
            <a:r>
              <a:rPr lang="en-US" dirty="0" err="1" smtClean="0"/>
              <a:t>predic_forest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#No  Yes </a:t>
            </a:r>
          </a:p>
          <a:p>
            <a:r>
              <a:rPr lang="en-US" dirty="0" smtClean="0"/>
              <a:t>#3424 1055</a:t>
            </a:r>
          </a:p>
          <a:p>
            <a:r>
              <a:rPr lang="en-US" dirty="0" smtClean="0"/>
              <a:t>#summary(</a:t>
            </a:r>
            <a:r>
              <a:rPr lang="en-US" dirty="0" err="1" smtClean="0"/>
              <a:t>as.factor</a:t>
            </a:r>
            <a:r>
              <a:rPr lang="en-US" dirty="0" smtClean="0"/>
              <a:t>(</a:t>
            </a:r>
            <a:r>
              <a:rPr lang="en-US" dirty="0" err="1" smtClean="0"/>
              <a:t>testing_data$left</a:t>
            </a:r>
            <a:r>
              <a:rPr lang="en-US" dirty="0" smtClean="0"/>
              <a:t>))</a:t>
            </a:r>
          </a:p>
          <a:p>
            <a:r>
              <a:rPr lang="en-US" dirty="0" smtClean="0"/>
              <a:t>#No  Yes </a:t>
            </a:r>
          </a:p>
          <a:p>
            <a:r>
              <a:rPr lang="en-US" dirty="0" smtClean="0"/>
              <a:t>#3395 1084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810D3-313C-49CB-B561-475137E6AC1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7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3BC9-9E56-4067-97B4-F9E5F6B05CE5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39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3B28-399F-421C-A274-A5F134DEA6BE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4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F489D-FC93-44CC-B62C-669A0F9FC284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1862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B2A2-B3E3-49A1-8193-485765F019A7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67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3035-48FA-4754-AE7F-FF48DEA2B1EB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8839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3B267-9CB4-49D4-96FD-EE27B69CB9D2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85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89794-77A5-4BA3-9D60-006CF961B73B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89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8B31-9972-439A-857D-7AA4EDC9D1D1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17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953F0-7A51-4E09-B759-143B8DA150E1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30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78C85-0ADD-4C23-BCEC-47965F13E883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3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CC00-6F15-4D14-BD98-9DC87C1620DB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94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D03AF-67BF-48BB-9377-118D42C97984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5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8873-9D4A-4560-8A0C-55ABCB0F569F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E3C-FCE9-434E-82AD-81086B0719E2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6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DB9EA-D9C2-4849-A0B9-39650A4BE653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6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5D7EF-D07E-4D4B-A93E-3C71C88F8EA0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0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04403-E1C8-4A65-ACB6-FA9340A0A370}" type="datetime1">
              <a:rPr lang="en-US" smtClean="0"/>
              <a:t>12/20/2017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FBC659E-E093-446C-96C4-61A76BAA21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56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259" y="2404531"/>
            <a:ext cx="10148552" cy="1646302"/>
          </a:xfrm>
        </p:spPr>
        <p:txBody>
          <a:bodyPr/>
          <a:lstStyle/>
          <a:p>
            <a:r>
              <a:rPr lang="en-US" dirty="0" smtClean="0"/>
              <a:t>Analysis for Employee Retention</a:t>
            </a:r>
            <a:br>
              <a:rPr lang="en-US" dirty="0" smtClean="0"/>
            </a:br>
            <a:r>
              <a:rPr lang="en-US" dirty="0" smtClean="0"/>
              <a:t>Using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Submitted by: Bina Maria</a:t>
            </a:r>
          </a:p>
          <a:p>
            <a:r>
              <a:rPr lang="en-US" dirty="0" err="1" smtClean="0"/>
              <a:t>Saumya</a:t>
            </a:r>
            <a:r>
              <a:rPr lang="en-US" dirty="0" smtClean="0"/>
              <a:t> Bhatnagar</a:t>
            </a:r>
          </a:p>
          <a:p>
            <a:r>
              <a:rPr lang="en-US" dirty="0" err="1" smtClean="0"/>
              <a:t>Saurav</a:t>
            </a:r>
            <a:r>
              <a:rPr lang="en-US" dirty="0" smtClean="0"/>
              <a:t> P. Shrestha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 596-002 ||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9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 596-002 || Introduction to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Prediction Models – Random Forest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202" t="23858" r="47016" b="45159"/>
          <a:stretch/>
        </p:blipFill>
        <p:spPr>
          <a:xfrm>
            <a:off x="235975" y="660400"/>
            <a:ext cx="5825613" cy="2123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2580" t="47094" r="928" b="11380"/>
          <a:stretch/>
        </p:blipFill>
        <p:spPr>
          <a:xfrm>
            <a:off x="8406579" y="486698"/>
            <a:ext cx="3229897" cy="284643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6061588" y="1320800"/>
            <a:ext cx="2300747" cy="507999"/>
          </a:xfrm>
          <a:prstGeom prst="rightArrow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2426110" y="2809298"/>
            <a:ext cx="221226" cy="814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234638" y="4802240"/>
            <a:ext cx="1740308" cy="94988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Accuracy</a:t>
            </a:r>
          </a:p>
          <a:p>
            <a:pPr algn="ctr"/>
            <a:r>
              <a:rPr lang="en-US" dirty="0" smtClean="0"/>
              <a:t>99.04%</a:t>
            </a:r>
            <a:endParaRPr lang="en-US" dirty="0"/>
          </a:p>
        </p:txBody>
      </p:sp>
      <p:cxnSp>
        <p:nvCxnSpPr>
          <p:cNvPr id="15" name="Elbow Connector 14"/>
          <p:cNvCxnSpPr>
            <a:stCxn id="12" idx="2"/>
            <a:endCxn id="13" idx="1"/>
          </p:cNvCxnSpPr>
          <p:nvPr/>
        </p:nvCxnSpPr>
        <p:spPr>
          <a:xfrm rot="16200000" flipH="1">
            <a:off x="3503592" y="3546138"/>
            <a:ext cx="764179" cy="2697914"/>
          </a:xfrm>
          <a:prstGeom prst="bentConnector2">
            <a:avLst/>
          </a:prstGeom>
          <a:ln w="1079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323" t="58068" r="56936" b="28592"/>
          <a:stretch/>
        </p:blipFill>
        <p:spPr>
          <a:xfrm>
            <a:off x="235975" y="3598606"/>
            <a:ext cx="4601497" cy="914400"/>
          </a:xfrm>
          <a:prstGeom prst="rect">
            <a:avLst/>
          </a:prstGeom>
        </p:spPr>
      </p:pic>
      <p:pic>
        <p:nvPicPr>
          <p:cNvPr id="5124" name="Picture 4" descr="Image result for golden sta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07775">
            <a:off x="7135657" y="3601327"/>
            <a:ext cx="2202440" cy="220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3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 596-002 || Introduction to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5080" t="29022" r="40364" b="29883"/>
          <a:stretch/>
        </p:blipFill>
        <p:spPr>
          <a:xfrm rot="21015098">
            <a:off x="427703" y="2521974"/>
            <a:ext cx="2993923" cy="281694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353568" y="1458313"/>
            <a:ext cx="2746581" cy="2294699"/>
            <a:chOff x="3353568" y="1458313"/>
            <a:chExt cx="2746581" cy="2294699"/>
          </a:xfrm>
        </p:grpSpPr>
        <p:sp>
          <p:nvSpPr>
            <p:cNvPr id="7" name="Oval Callout 6"/>
            <p:cNvSpPr/>
            <p:nvPr/>
          </p:nvSpPr>
          <p:spPr>
            <a:xfrm rot="3986846">
              <a:off x="3579509" y="1232372"/>
              <a:ext cx="2294699" cy="2746581"/>
            </a:xfrm>
            <a:prstGeom prst="wedgeEllipseCallout">
              <a:avLst>
                <a:gd name="adj1" fmla="val -11337"/>
                <a:gd name="adj2" fmla="val 7757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rot="19756115">
              <a:off x="3760839" y="2020529"/>
              <a:ext cx="1932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99% </a:t>
              </a:r>
              <a:r>
                <a:rPr lang="en-US" dirty="0" err="1" smtClean="0"/>
                <a:t>Accuray</a:t>
              </a:r>
              <a:r>
                <a:rPr lang="en-US" dirty="0" smtClean="0"/>
                <a:t>!! What sorcery is this!?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3427" t="34615" r="38549" b="4924"/>
          <a:stretch/>
        </p:blipFill>
        <p:spPr>
          <a:xfrm rot="603737">
            <a:off x="9274002" y="2288843"/>
            <a:ext cx="2197510" cy="414429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167696" y="2232426"/>
            <a:ext cx="2650369" cy="1282044"/>
            <a:chOff x="7167696" y="2232426"/>
            <a:chExt cx="2650369" cy="1282044"/>
          </a:xfrm>
        </p:grpSpPr>
        <p:sp>
          <p:nvSpPr>
            <p:cNvPr id="11" name="Oval Callout 10"/>
            <p:cNvSpPr/>
            <p:nvPr/>
          </p:nvSpPr>
          <p:spPr>
            <a:xfrm rot="15752343">
              <a:off x="7806100" y="1594022"/>
              <a:ext cx="1282044" cy="2558851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20776972">
              <a:off x="7670473" y="2462983"/>
              <a:ext cx="21475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Its science..</a:t>
              </a:r>
            </a:p>
            <a:p>
              <a:r>
                <a:rPr lang="en-US" dirty="0" smtClean="0"/>
                <a:t>Data Science!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826140" y="433723"/>
            <a:ext cx="54478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You!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7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thumbs.dreamstime.com/z/handsome-young-businessman-cartoon-illustration-various-poses-4376575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9" t="6126" r="35453" b="30980"/>
          <a:stretch/>
        </p:blipFill>
        <p:spPr bwMode="auto">
          <a:xfrm>
            <a:off x="9147232" y="2468306"/>
            <a:ext cx="1946787" cy="353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humbs.dreamstime.com/z/boss-man-angry-cartoon-sitting-chair-3223617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1" b="579"/>
          <a:stretch/>
        </p:blipFill>
        <p:spPr bwMode="auto">
          <a:xfrm>
            <a:off x="155577" y="1091369"/>
            <a:ext cx="3133314" cy="401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COMP 596-002 || Introduction to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2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2912779" y="330808"/>
            <a:ext cx="4748916" cy="2787524"/>
            <a:chOff x="2912779" y="330808"/>
            <a:chExt cx="4748916" cy="2787524"/>
          </a:xfrm>
        </p:grpSpPr>
        <p:sp>
          <p:nvSpPr>
            <p:cNvPr id="8" name="Oval Callout 7"/>
            <p:cNvSpPr/>
            <p:nvPr/>
          </p:nvSpPr>
          <p:spPr>
            <a:xfrm rot="4330414">
              <a:off x="3893475" y="-649888"/>
              <a:ext cx="2787524" cy="4748916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20625218">
              <a:off x="3687094" y="752176"/>
              <a:ext cx="32151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business growth is getting slow, because my experienced employees are leaving! I need someone to observe the data and predict which employees may leave the company.. But how?  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40073" y="2801481"/>
            <a:ext cx="4347752" cy="2858251"/>
            <a:chOff x="4640073" y="2801481"/>
            <a:chExt cx="4347752" cy="2858251"/>
          </a:xfrm>
        </p:grpSpPr>
        <p:sp>
          <p:nvSpPr>
            <p:cNvPr id="13" name="Oval Callout 12"/>
            <p:cNvSpPr/>
            <p:nvPr/>
          </p:nvSpPr>
          <p:spPr>
            <a:xfrm rot="14808456">
              <a:off x="5384823" y="2056731"/>
              <a:ext cx="2858251" cy="4347752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20146160">
              <a:off x="5191429" y="3200410"/>
              <a:ext cx="311191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 might be helpful here. Let me analyze the available data and provide you insights, and may be we can predict which employees might be leaving the company soon! 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77334" y="5383161"/>
            <a:ext cx="1726653" cy="36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Vice President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37516" y="6257810"/>
            <a:ext cx="244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 – Data Analyst</a:t>
            </a:r>
          </a:p>
        </p:txBody>
      </p:sp>
    </p:spTree>
    <p:extLst>
      <p:ext uri="{BB962C8B-B14F-4D97-AF65-F5344CB8AC3E}">
        <p14:creationId xmlns:p14="http://schemas.microsoft.com/office/powerpoint/2010/main" val="227987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42" y="137656"/>
            <a:ext cx="8596668" cy="660400"/>
          </a:xfrm>
        </p:spPr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 596-002 ||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https://thumbs.dreamstime.com/z/handsome-young-businessman-cartoon-illustration-various-poses-4376575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5051" r="64928" b="40129"/>
          <a:stretch/>
        </p:blipFill>
        <p:spPr bwMode="auto">
          <a:xfrm>
            <a:off x="185072" y="2472249"/>
            <a:ext cx="2618827" cy="325939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Callout 3 6"/>
          <p:cNvSpPr/>
          <p:nvPr/>
        </p:nvSpPr>
        <p:spPr>
          <a:xfrm>
            <a:off x="560434" y="1107774"/>
            <a:ext cx="2035277" cy="1054758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47715"/>
              <a:gd name="adj6" fmla="val -15303"/>
              <a:gd name="adj7" fmla="val 244368"/>
              <a:gd name="adj8" fmla="val 13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Let us take the data and upload it in ‘R’ to visualize 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573" t="23641" r="23065" b="60006"/>
          <a:stretch/>
        </p:blipFill>
        <p:spPr>
          <a:xfrm>
            <a:off x="2743242" y="874625"/>
            <a:ext cx="3913169" cy="8306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397910" y="26603"/>
            <a:ext cx="2684206" cy="771453"/>
            <a:chOff x="5397910" y="26603"/>
            <a:chExt cx="2684206" cy="771453"/>
          </a:xfrm>
        </p:grpSpPr>
        <p:sp>
          <p:nvSpPr>
            <p:cNvPr id="15" name="Curved Down Arrow 14"/>
            <p:cNvSpPr/>
            <p:nvPr/>
          </p:nvSpPr>
          <p:spPr>
            <a:xfrm>
              <a:off x="5397910" y="137656"/>
              <a:ext cx="2684206" cy="660400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054" name="Picture 6" descr="Image result for r studi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812" y="26603"/>
              <a:ext cx="441197" cy="441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7137700" y="850614"/>
            <a:ext cx="4884986" cy="1701215"/>
            <a:chOff x="7137700" y="850614"/>
            <a:chExt cx="4884986" cy="170121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1331" t="83027" r="34073" b="9227"/>
            <a:stretch/>
          </p:blipFill>
          <p:spPr>
            <a:xfrm>
              <a:off x="7159558" y="850614"/>
              <a:ext cx="4863127" cy="39347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l="-1" t="10088" r="23428" b="66675"/>
            <a:stretch/>
          </p:blipFill>
          <p:spPr>
            <a:xfrm>
              <a:off x="7137700" y="1371413"/>
              <a:ext cx="4884986" cy="1180416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2241" t="26001" r="73354" b="64772"/>
          <a:stretch/>
        </p:blipFill>
        <p:spPr>
          <a:xfrm>
            <a:off x="3285188" y="1902900"/>
            <a:ext cx="3052916" cy="648929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0800000">
            <a:off x="6391568" y="2162531"/>
            <a:ext cx="701888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373677" y="2948608"/>
            <a:ext cx="8454527" cy="3658670"/>
            <a:chOff x="3181950" y="2948607"/>
            <a:chExt cx="8979702" cy="3821304"/>
          </a:xfrm>
        </p:grpSpPr>
        <p:grpSp>
          <p:nvGrpSpPr>
            <p:cNvPr id="22" name="Group 21"/>
            <p:cNvGrpSpPr/>
            <p:nvPr/>
          </p:nvGrpSpPr>
          <p:grpSpPr>
            <a:xfrm>
              <a:off x="3181950" y="2948607"/>
              <a:ext cx="4490524" cy="3821304"/>
              <a:chOff x="3181950" y="2948607"/>
              <a:chExt cx="4490524" cy="3821304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8"/>
              <a:srcRect l="5565" t="16974" r="57903" b="28162"/>
              <a:stretch/>
            </p:blipFill>
            <p:spPr>
              <a:xfrm>
                <a:off x="3181950" y="2978244"/>
                <a:ext cx="4490524" cy="379166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8"/>
              <a:srcRect l="6290" t="2559" r="61048" b="92493"/>
              <a:stretch/>
            </p:blipFill>
            <p:spPr>
              <a:xfrm>
                <a:off x="3417923" y="2948607"/>
                <a:ext cx="3982065" cy="339214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7745653" y="2948607"/>
              <a:ext cx="4415999" cy="3821303"/>
              <a:chOff x="7745653" y="2948607"/>
              <a:chExt cx="4415999" cy="382130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8"/>
              <a:srcRect l="52016" t="16973" r="12903" b="29452"/>
              <a:stretch/>
            </p:blipFill>
            <p:spPr>
              <a:xfrm>
                <a:off x="7745653" y="2978243"/>
                <a:ext cx="4415999" cy="3791667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8"/>
              <a:srcRect l="54678" t="2773" r="17742" b="92494"/>
              <a:stretch/>
            </p:blipFill>
            <p:spPr>
              <a:xfrm>
                <a:off x="8271750" y="2948607"/>
                <a:ext cx="3362632" cy="3244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168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 596-002 ||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4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6023" y="560441"/>
            <a:ext cx="6113556" cy="2934927"/>
            <a:chOff x="66023" y="560441"/>
            <a:chExt cx="6113556" cy="32003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605" t="5140" r="55968" b="12239"/>
            <a:stretch/>
          </p:blipFill>
          <p:spPr>
            <a:xfrm>
              <a:off x="66023" y="560441"/>
              <a:ext cx="2854158" cy="320039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l="46088" t="4709" r="11089" b="12670"/>
            <a:stretch/>
          </p:blipFill>
          <p:spPr>
            <a:xfrm>
              <a:off x="2926069" y="560442"/>
              <a:ext cx="3253510" cy="320039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4960" t="39780" r="71210" b="51828"/>
          <a:stretch/>
        </p:blipFill>
        <p:spPr>
          <a:xfrm>
            <a:off x="4523328" y="1510893"/>
            <a:ext cx="1626755" cy="740698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66023" y="3552728"/>
            <a:ext cx="5553112" cy="2936565"/>
            <a:chOff x="66023" y="3552728"/>
            <a:chExt cx="5553112" cy="2936565"/>
          </a:xfrm>
        </p:grpSpPr>
        <p:grpSp>
          <p:nvGrpSpPr>
            <p:cNvPr id="27" name="Group 26"/>
            <p:cNvGrpSpPr/>
            <p:nvPr/>
          </p:nvGrpSpPr>
          <p:grpSpPr>
            <a:xfrm>
              <a:off x="66023" y="3552728"/>
              <a:ext cx="2411706" cy="2936565"/>
              <a:chOff x="66023" y="3655964"/>
              <a:chExt cx="2411706" cy="293656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7"/>
              <a:srcRect l="724" t="5570" r="65173" b="12456"/>
              <a:stretch/>
            </p:blipFill>
            <p:spPr>
              <a:xfrm>
                <a:off x="66023" y="3657602"/>
                <a:ext cx="2411706" cy="293492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7"/>
              <a:srcRect l="42614" t="5570" r="55847" b="12456"/>
              <a:stretch/>
            </p:blipFill>
            <p:spPr>
              <a:xfrm>
                <a:off x="2359740" y="3655964"/>
                <a:ext cx="108825" cy="2934927"/>
              </a:xfrm>
              <a:prstGeom prst="rect">
                <a:avLst/>
              </a:prstGeom>
            </p:spPr>
          </p:pic>
        </p:grp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8"/>
            <a:srcRect l="44879" t="5355" r="10484" b="12670"/>
            <a:stretch/>
          </p:blipFill>
          <p:spPr>
            <a:xfrm>
              <a:off x="2468565" y="3552728"/>
              <a:ext cx="3150570" cy="2934927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4342578" y="4430257"/>
            <a:ext cx="1379793" cy="1129885"/>
            <a:chOff x="4342578" y="4474501"/>
            <a:chExt cx="1379793" cy="1129885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5443" t="39995" r="85249" b="52343"/>
            <a:stretch/>
          </p:blipFill>
          <p:spPr>
            <a:xfrm>
              <a:off x="4342579" y="4474501"/>
              <a:ext cx="937342" cy="525202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4342578" y="4999703"/>
              <a:ext cx="1379793" cy="604683"/>
              <a:chOff x="4239342" y="5014452"/>
              <a:chExt cx="1467625" cy="54569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5443" t="39995" r="91547" b="52127"/>
              <a:stretch/>
            </p:blipFill>
            <p:spPr>
              <a:xfrm>
                <a:off x="4239342" y="5020191"/>
                <a:ext cx="303162" cy="539951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14567" t="39780" r="73680" b="52259"/>
              <a:stretch/>
            </p:blipFill>
            <p:spPr>
              <a:xfrm>
                <a:off x="4523328" y="5014452"/>
                <a:ext cx="1183639" cy="545690"/>
              </a:xfrm>
              <a:prstGeom prst="rect">
                <a:avLst/>
              </a:prstGeom>
            </p:spPr>
          </p:pic>
        </p:grpSp>
      </p:grpSp>
      <p:grpSp>
        <p:nvGrpSpPr>
          <p:cNvPr id="56" name="Group 55"/>
          <p:cNvGrpSpPr/>
          <p:nvPr/>
        </p:nvGrpSpPr>
        <p:grpSpPr>
          <a:xfrm>
            <a:off x="5727960" y="3552728"/>
            <a:ext cx="5230088" cy="2939681"/>
            <a:chOff x="5727960" y="3552728"/>
            <a:chExt cx="5230088" cy="2939681"/>
          </a:xfrm>
        </p:grpSpPr>
        <p:grpSp>
          <p:nvGrpSpPr>
            <p:cNvPr id="18" name="Group 17"/>
            <p:cNvGrpSpPr/>
            <p:nvPr/>
          </p:nvGrpSpPr>
          <p:grpSpPr>
            <a:xfrm>
              <a:off x="5727960" y="3552728"/>
              <a:ext cx="2230151" cy="2934927"/>
              <a:chOff x="6217942" y="560439"/>
              <a:chExt cx="2230151" cy="315615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0"/>
              <a:srcRect l="604" t="5355" r="92003" b="12741"/>
              <a:stretch/>
            </p:blipFill>
            <p:spPr>
              <a:xfrm>
                <a:off x="6217942" y="560442"/>
                <a:ext cx="492573" cy="315615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10"/>
              <a:srcRect l="15965" t="5355" r="55968" b="12742"/>
              <a:stretch/>
            </p:blipFill>
            <p:spPr>
              <a:xfrm>
                <a:off x="6577781" y="560439"/>
                <a:ext cx="1870312" cy="3156155"/>
              </a:xfrm>
              <a:prstGeom prst="rect">
                <a:avLst/>
              </a:prstGeom>
            </p:spPr>
          </p:pic>
        </p:grp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11"/>
            <a:srcRect l="45363" t="5140" r="10846" b="12885"/>
            <a:stretch/>
          </p:blipFill>
          <p:spPr>
            <a:xfrm>
              <a:off x="7927578" y="3554320"/>
              <a:ext cx="3030470" cy="2938089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9874041" y="4450833"/>
            <a:ext cx="2036639" cy="976574"/>
            <a:chOff x="678426" y="2168013"/>
            <a:chExt cx="2168013" cy="102197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5564" t="31605" r="76654" b="61295"/>
            <a:stretch/>
          </p:blipFill>
          <p:spPr>
            <a:xfrm>
              <a:off x="678426" y="2168013"/>
              <a:ext cx="2168013" cy="486697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5564" t="31605" r="91006" b="61084"/>
            <a:stretch/>
          </p:blipFill>
          <p:spPr>
            <a:xfrm>
              <a:off x="687886" y="2655000"/>
              <a:ext cx="418243" cy="50115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23691" t="31076" r="63589" b="60865"/>
            <a:stretch/>
          </p:blipFill>
          <p:spPr>
            <a:xfrm>
              <a:off x="1078784" y="2637538"/>
              <a:ext cx="1550868" cy="552446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6220533" y="540684"/>
            <a:ext cx="5224215" cy="2940173"/>
            <a:chOff x="6220533" y="540684"/>
            <a:chExt cx="5224215" cy="2940173"/>
          </a:xfrm>
        </p:grpSpPr>
        <p:grpSp>
          <p:nvGrpSpPr>
            <p:cNvPr id="37" name="Group 36"/>
            <p:cNvGrpSpPr/>
            <p:nvPr/>
          </p:nvGrpSpPr>
          <p:grpSpPr>
            <a:xfrm>
              <a:off x="6220533" y="540685"/>
              <a:ext cx="2370967" cy="2940172"/>
              <a:chOff x="5726390" y="3552728"/>
              <a:chExt cx="2370967" cy="294017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13"/>
              <a:srcRect l="484" t="4925" r="93350" b="12669"/>
              <a:stretch/>
            </p:blipFill>
            <p:spPr>
              <a:xfrm>
                <a:off x="5726390" y="3552728"/>
                <a:ext cx="408939" cy="2938582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13"/>
              <a:srcRect l="11864" t="4925" r="56331" b="12669"/>
              <a:stretch/>
            </p:blipFill>
            <p:spPr>
              <a:xfrm>
                <a:off x="5987844" y="3554318"/>
                <a:ext cx="2109513" cy="2938582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4"/>
            <a:srcRect l="38347" t="8366" r="24153" b="20846"/>
            <a:stretch/>
          </p:blipFill>
          <p:spPr>
            <a:xfrm>
              <a:off x="8595254" y="540684"/>
              <a:ext cx="2849494" cy="2937539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10275827" y="1596013"/>
            <a:ext cx="1684602" cy="1020451"/>
            <a:chOff x="678427" y="1784556"/>
            <a:chExt cx="1887793" cy="1091379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1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5564" t="26010" r="90928" b="66244"/>
            <a:stretch/>
          </p:blipFill>
          <p:spPr>
            <a:xfrm>
              <a:off x="678427" y="1784556"/>
              <a:ext cx="427702" cy="530941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5564" t="26010" r="91022" b="65813"/>
            <a:stretch/>
          </p:blipFill>
          <p:spPr>
            <a:xfrm>
              <a:off x="689885" y="2315497"/>
              <a:ext cx="416244" cy="560437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8597" t="26185" r="79306" b="65638"/>
            <a:stretch/>
          </p:blipFill>
          <p:spPr>
            <a:xfrm>
              <a:off x="1091381" y="2315497"/>
              <a:ext cx="1474839" cy="56043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1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20445" t="26225" r="72027" b="66655"/>
            <a:stretch/>
          </p:blipFill>
          <p:spPr>
            <a:xfrm>
              <a:off x="1027609" y="1787437"/>
              <a:ext cx="992920" cy="528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63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 596-002 ||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935156" y="3723554"/>
            <a:ext cx="5509273" cy="3067662"/>
            <a:chOff x="5872357" y="545690"/>
            <a:chExt cx="5439661" cy="3067662"/>
          </a:xfrm>
        </p:grpSpPr>
        <p:grpSp>
          <p:nvGrpSpPr>
            <p:cNvPr id="21" name="Group 20"/>
            <p:cNvGrpSpPr/>
            <p:nvPr/>
          </p:nvGrpSpPr>
          <p:grpSpPr>
            <a:xfrm>
              <a:off x="5872357" y="545690"/>
              <a:ext cx="2442785" cy="3067662"/>
              <a:chOff x="1489586" y="693173"/>
              <a:chExt cx="3656776" cy="5161937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3"/>
              <a:srcRect l="12217" t="10088" r="61049" b="14606"/>
              <a:stretch/>
            </p:blipFill>
            <p:spPr>
              <a:xfrm>
                <a:off x="1489586" y="693174"/>
                <a:ext cx="3259395" cy="516193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/>
              <a:srcRect l="44644" t="10088" r="51855" b="14606"/>
              <a:stretch/>
            </p:blipFill>
            <p:spPr>
              <a:xfrm>
                <a:off x="4719481" y="693173"/>
                <a:ext cx="426881" cy="5161936"/>
              </a:xfrm>
              <a:prstGeom prst="rect">
                <a:avLst/>
              </a:prstGeom>
            </p:spPr>
          </p:pic>
        </p:grp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/>
            <a:srcRect l="49475" t="10302" r="14476" b="14391"/>
            <a:stretch/>
          </p:blipFill>
          <p:spPr>
            <a:xfrm>
              <a:off x="8303676" y="545691"/>
              <a:ext cx="3008342" cy="306766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5565" t="32895" r="77379" b="55702"/>
          <a:stretch/>
        </p:blipFill>
        <p:spPr>
          <a:xfrm>
            <a:off x="9674786" y="4697764"/>
            <a:ext cx="2079522" cy="78166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935156" y="583232"/>
            <a:ext cx="5544939" cy="3067664"/>
            <a:chOff x="103243" y="545687"/>
            <a:chExt cx="5544939" cy="3067664"/>
          </a:xfrm>
        </p:grpSpPr>
        <p:grpSp>
          <p:nvGrpSpPr>
            <p:cNvPr id="34" name="Group 33"/>
            <p:cNvGrpSpPr/>
            <p:nvPr/>
          </p:nvGrpSpPr>
          <p:grpSpPr>
            <a:xfrm>
              <a:off x="103243" y="546508"/>
              <a:ext cx="2595262" cy="3066843"/>
              <a:chOff x="1504335" y="737419"/>
              <a:chExt cx="3156238" cy="5117692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6"/>
              <a:srcRect l="12338" t="10733" r="63227" b="14606"/>
              <a:stretch/>
            </p:blipFill>
            <p:spPr>
              <a:xfrm>
                <a:off x="1504335" y="737419"/>
                <a:ext cx="2979176" cy="5117692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6"/>
              <a:srcRect l="46087" t="10733" r="52461" b="14606"/>
              <a:stretch/>
            </p:blipFill>
            <p:spPr>
              <a:xfrm>
                <a:off x="4483511" y="737419"/>
                <a:ext cx="177062" cy="5117692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35564" t="8152" r="31049" b="27301"/>
            <a:stretch/>
          </p:blipFill>
          <p:spPr>
            <a:xfrm>
              <a:off x="2698505" y="545687"/>
              <a:ext cx="2949677" cy="3067664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5564" t="31376" r="78105" b="57638"/>
          <a:stretch/>
        </p:blipFill>
        <p:spPr>
          <a:xfrm>
            <a:off x="9907041" y="1527538"/>
            <a:ext cx="1734001" cy="752987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80844" y="3701416"/>
            <a:ext cx="5737557" cy="3067664"/>
            <a:chOff x="101983" y="3701839"/>
            <a:chExt cx="5737557" cy="3067664"/>
          </a:xfrm>
        </p:grpSpPr>
        <p:grpSp>
          <p:nvGrpSpPr>
            <p:cNvPr id="38" name="Group 37"/>
            <p:cNvGrpSpPr/>
            <p:nvPr/>
          </p:nvGrpSpPr>
          <p:grpSpPr>
            <a:xfrm>
              <a:off x="101983" y="3701839"/>
              <a:ext cx="2660021" cy="3067664"/>
              <a:chOff x="1519084" y="707923"/>
              <a:chExt cx="3385970" cy="5161935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9"/>
              <a:srcRect l="12460" t="10302" r="82339" b="14391"/>
              <a:stretch/>
            </p:blipFill>
            <p:spPr>
              <a:xfrm>
                <a:off x="1519084" y="707923"/>
                <a:ext cx="634181" cy="5161935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9"/>
              <a:srcRect l="24851" t="10302" r="52097" b="14391"/>
              <a:stretch/>
            </p:blipFill>
            <p:spPr>
              <a:xfrm>
                <a:off x="2094499" y="707923"/>
                <a:ext cx="2810555" cy="5161935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0"/>
            <a:srcRect l="12338" t="10088" r="52097" b="14391"/>
            <a:stretch/>
          </p:blipFill>
          <p:spPr>
            <a:xfrm>
              <a:off x="2757127" y="3701839"/>
              <a:ext cx="3082413" cy="3067664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5443" t="33110" r="69637" b="57423"/>
          <a:stretch/>
        </p:blipFill>
        <p:spPr>
          <a:xfrm>
            <a:off x="3943302" y="4644077"/>
            <a:ext cx="2016195" cy="591171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71572" y="570944"/>
            <a:ext cx="5737556" cy="3067663"/>
            <a:chOff x="71572" y="545689"/>
            <a:chExt cx="5737556" cy="3067663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2"/>
            <a:srcRect l="12460" t="9873" r="52218" b="14392"/>
            <a:stretch/>
          </p:blipFill>
          <p:spPr>
            <a:xfrm>
              <a:off x="71572" y="545689"/>
              <a:ext cx="2718306" cy="306766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13"/>
            <a:srcRect l="12459" t="10518" r="52460" b="14391"/>
            <a:stretch/>
          </p:blipFill>
          <p:spPr>
            <a:xfrm>
              <a:off x="2789877" y="545690"/>
              <a:ext cx="3019251" cy="3067662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5444" t="30313" r="72540" b="61296"/>
          <a:stretch/>
        </p:blipFill>
        <p:spPr>
          <a:xfrm>
            <a:off x="4067825" y="1541877"/>
            <a:ext cx="1741303" cy="5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92" y="0"/>
            <a:ext cx="8596668" cy="13208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 596-002 ||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6</a:t>
            </a:fld>
            <a:endParaRPr lang="en-US"/>
          </a:p>
        </p:txBody>
      </p:sp>
      <p:pic>
        <p:nvPicPr>
          <p:cNvPr id="3074" name="Picture 2" descr="https://thumbs.dreamstime.com/z/boss-man-set-cartoon-31972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5" t="47548" r="730" b="8579"/>
          <a:stretch/>
        </p:blipFill>
        <p:spPr bwMode="auto">
          <a:xfrm>
            <a:off x="307810" y="3206098"/>
            <a:ext cx="2764913" cy="2145071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265538" y="956009"/>
            <a:ext cx="2843224" cy="2109967"/>
            <a:chOff x="265538" y="956009"/>
            <a:chExt cx="2843224" cy="2109967"/>
          </a:xfrm>
        </p:grpSpPr>
        <p:sp>
          <p:nvSpPr>
            <p:cNvPr id="6" name="Oval Callout 5"/>
            <p:cNvSpPr/>
            <p:nvPr/>
          </p:nvSpPr>
          <p:spPr>
            <a:xfrm rot="1351">
              <a:off x="265538" y="956009"/>
              <a:ext cx="2843224" cy="2109967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21085808">
              <a:off x="771119" y="1272328"/>
              <a:ext cx="216520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 many attributes!, but it is difficult to track if they are related…</a:t>
              </a:r>
              <a:endParaRPr lang="en-US" dirty="0"/>
            </a:p>
          </p:txBody>
        </p:sp>
      </p:grpSp>
      <p:pic>
        <p:nvPicPr>
          <p:cNvPr id="10" name="Picture 2" descr="https://thumbs.dreamstime.com/z/handsome-young-businessman-cartoon-illustration-various-poses-4376575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5051" r="64928" b="40129"/>
          <a:stretch/>
        </p:blipFill>
        <p:spPr bwMode="auto">
          <a:xfrm>
            <a:off x="9512710" y="3912825"/>
            <a:ext cx="2243460" cy="2792214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9432311" y="1964155"/>
            <a:ext cx="2404255" cy="1692446"/>
            <a:chOff x="9432311" y="1964155"/>
            <a:chExt cx="2404255" cy="1692446"/>
          </a:xfrm>
        </p:grpSpPr>
        <p:sp>
          <p:nvSpPr>
            <p:cNvPr id="13" name="Oval Callout 12"/>
            <p:cNvSpPr/>
            <p:nvPr/>
          </p:nvSpPr>
          <p:spPr>
            <a:xfrm rot="20745095">
              <a:off x="9432311" y="1964155"/>
              <a:ext cx="2404255" cy="1692446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 rot="21058972">
              <a:off x="9588121" y="2480402"/>
              <a:ext cx="2165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 can check the Correlation matrix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3629" t="8367" r="20161" b="15897"/>
          <a:stretch/>
        </p:blipFill>
        <p:spPr>
          <a:xfrm>
            <a:off x="3375237" y="862026"/>
            <a:ext cx="5633883" cy="519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Prediction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 596-002 || Introduction to Data science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https://thumbs.dreamstime.com/z/handsome-young-businessman-cartoon-illustration-various-poses-4376575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2" t="6274" r="36820" b="39059"/>
          <a:stretch/>
        </p:blipFill>
        <p:spPr bwMode="auto">
          <a:xfrm>
            <a:off x="250722" y="2050026"/>
            <a:ext cx="2397031" cy="39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26140" y="660400"/>
            <a:ext cx="1512776" cy="475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Emp_data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3"/>
            <a:endCxn id="12" idx="1"/>
          </p:cNvCxnSpPr>
          <p:nvPr/>
        </p:nvCxnSpPr>
        <p:spPr>
          <a:xfrm>
            <a:off x="5338916" y="898013"/>
            <a:ext cx="2118502" cy="31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1" idx="1"/>
          </p:cNvCxnSpPr>
          <p:nvPr/>
        </p:nvCxnSpPr>
        <p:spPr>
          <a:xfrm flipV="1">
            <a:off x="5338916" y="555808"/>
            <a:ext cx="2133254" cy="34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06664" y="467321"/>
            <a:ext cx="62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70%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426327" y="1047419"/>
            <a:ext cx="627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</a:t>
            </a:r>
            <a:r>
              <a:rPr lang="en-US" sz="1200" dirty="0" smtClean="0"/>
              <a:t>0%</a:t>
            </a:r>
            <a:endParaRPr lang="en-US" sz="1200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359555842"/>
              </p:ext>
            </p:extLst>
          </p:nvPr>
        </p:nvGraphicFramePr>
        <p:xfrm>
          <a:off x="2905441" y="1972721"/>
          <a:ext cx="5014443" cy="4528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3" name="Elbow Connector 22"/>
          <p:cNvCxnSpPr>
            <a:stCxn id="11" idx="3"/>
            <a:endCxn id="24" idx="0"/>
          </p:cNvCxnSpPr>
          <p:nvPr/>
        </p:nvCxnSpPr>
        <p:spPr>
          <a:xfrm>
            <a:off x="9291483" y="555808"/>
            <a:ext cx="856508" cy="1494218"/>
          </a:xfrm>
          <a:prstGeom prst="bentConnector2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292584" y="2050026"/>
            <a:ext cx="1710813" cy="87015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Learning Algorithm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297504" y="3647765"/>
            <a:ext cx="1710813" cy="87015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cxnSp>
        <p:nvCxnSpPr>
          <p:cNvPr id="31" name="Elbow Connector 30"/>
          <p:cNvCxnSpPr>
            <a:stCxn id="12" idx="2"/>
            <a:endCxn id="30" idx="1"/>
          </p:cNvCxnSpPr>
          <p:nvPr/>
        </p:nvCxnSpPr>
        <p:spPr>
          <a:xfrm rot="16200000" flipH="1">
            <a:off x="7514768" y="2300106"/>
            <a:ext cx="2635043" cy="930430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472170" y="318195"/>
            <a:ext cx="1819313" cy="475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57418" y="972574"/>
            <a:ext cx="1819312" cy="4752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Testing Data</a:t>
            </a:r>
            <a:endParaRPr lang="en-US" dirty="0"/>
          </a:p>
        </p:txBody>
      </p:sp>
      <p:cxnSp>
        <p:nvCxnSpPr>
          <p:cNvPr id="4104" name="Straight Arrow Connector 4103"/>
          <p:cNvCxnSpPr>
            <a:stCxn id="24" idx="2"/>
            <a:endCxn id="30" idx="0"/>
          </p:cNvCxnSpPr>
          <p:nvPr/>
        </p:nvCxnSpPr>
        <p:spPr>
          <a:xfrm>
            <a:off x="10147991" y="2920181"/>
            <a:ext cx="4920" cy="72758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302422" y="5260253"/>
            <a:ext cx="1710813" cy="87015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Prediction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167656" y="4532672"/>
            <a:ext cx="4920" cy="72758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ine Callout 3 6"/>
          <p:cNvSpPr/>
          <p:nvPr/>
        </p:nvSpPr>
        <p:spPr>
          <a:xfrm>
            <a:off x="412960" y="793421"/>
            <a:ext cx="2831694" cy="1054758"/>
          </a:xfrm>
          <a:prstGeom prst="borderCallout3">
            <a:avLst>
              <a:gd name="adj1" fmla="val 22945"/>
              <a:gd name="adj2" fmla="val -1042"/>
              <a:gd name="adj3" fmla="val 22945"/>
              <a:gd name="adj4" fmla="val -10938"/>
              <a:gd name="adj5" fmla="val 140724"/>
              <a:gd name="adj6" fmla="val -10615"/>
              <a:gd name="adj7" fmla="val 163268"/>
              <a:gd name="adj8" fmla="val 6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build a prediction model, we will have to split the dataset into training and testing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41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  <p:bldP spid="20" grpId="0"/>
      <p:bldGraphic spid="21" grpId="0">
        <p:bldAsOne/>
      </p:bldGraphic>
      <p:bldP spid="24" grpId="0" animBg="1"/>
      <p:bldP spid="30" grpId="0" animBg="1"/>
      <p:bldP spid="11" grpId="0" animBg="1"/>
      <p:bldP spid="12" grpId="0" animBg="1"/>
      <p:bldP spid="41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Prediction Models – Naïve Bayes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 596-002 || Introduction to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60" t="21491" r="50645" b="42147"/>
          <a:stretch/>
        </p:blipFill>
        <p:spPr>
          <a:xfrm>
            <a:off x="73742" y="675144"/>
            <a:ext cx="5412658" cy="1891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78" t="19125" r="52218" b="51780"/>
          <a:stretch/>
        </p:blipFill>
        <p:spPr>
          <a:xfrm>
            <a:off x="6974946" y="675144"/>
            <a:ext cx="4660764" cy="189107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486400" y="1415847"/>
            <a:ext cx="1488546" cy="36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5081" t="48601" r="60444" b="39565"/>
          <a:stretch/>
        </p:blipFill>
        <p:spPr>
          <a:xfrm>
            <a:off x="6974946" y="3241362"/>
            <a:ext cx="4660764" cy="121593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9217743" y="2566218"/>
            <a:ext cx="203744" cy="675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32541" t="50753" r="22701" b="28377"/>
          <a:stretch/>
        </p:blipFill>
        <p:spPr>
          <a:xfrm>
            <a:off x="471948" y="3217870"/>
            <a:ext cx="5456903" cy="1430594"/>
          </a:xfrm>
          <a:prstGeom prst="rect">
            <a:avLst/>
          </a:prstGeom>
        </p:spPr>
      </p:pic>
      <p:sp>
        <p:nvSpPr>
          <p:cNvPr id="13" name="Curved Right Arrow 12"/>
          <p:cNvSpPr/>
          <p:nvPr/>
        </p:nvSpPr>
        <p:spPr>
          <a:xfrm rot="5400000">
            <a:off x="5116989" y="872053"/>
            <a:ext cx="517719" cy="405593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200399" y="4975893"/>
            <a:ext cx="5456903" cy="1430594"/>
            <a:chOff x="3200399" y="4975893"/>
            <a:chExt cx="5456903" cy="143059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32541" t="50753" r="22701" b="28377"/>
            <a:stretch/>
          </p:blipFill>
          <p:spPr>
            <a:xfrm>
              <a:off x="3200399" y="4975893"/>
              <a:ext cx="5456903" cy="143059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/>
            <a:srcRect l="60725" t="39995" r="17984" b="47096"/>
            <a:stretch/>
          </p:blipFill>
          <p:spPr>
            <a:xfrm>
              <a:off x="3984821" y="5312248"/>
              <a:ext cx="4605842" cy="962059"/>
            </a:xfrm>
            <a:prstGeom prst="rect">
              <a:avLst/>
            </a:prstGeom>
          </p:spPr>
        </p:pic>
      </p:grpSp>
      <p:cxnSp>
        <p:nvCxnSpPr>
          <p:cNvPr id="18" name="Elbow Connector 17"/>
          <p:cNvCxnSpPr>
            <a:endCxn id="14" idx="1"/>
          </p:cNvCxnSpPr>
          <p:nvPr/>
        </p:nvCxnSpPr>
        <p:spPr>
          <a:xfrm>
            <a:off x="1887794" y="4660490"/>
            <a:ext cx="1312605" cy="1030700"/>
          </a:xfrm>
          <a:prstGeom prst="bentConnector3">
            <a:avLst>
              <a:gd name="adj1" fmla="val 56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8653207" y="5506835"/>
            <a:ext cx="1021736" cy="36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9674943" y="4975893"/>
            <a:ext cx="2094270" cy="143059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Accuracy</a:t>
            </a:r>
          </a:p>
          <a:p>
            <a:pPr algn="ctr"/>
            <a:r>
              <a:rPr lang="en-US" dirty="0" smtClean="0"/>
              <a:t>77.96%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 596-002 || Introduction to Data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C659E-E093-446C-96C4-61A76BAA215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Prediction Models – Decision Tree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960" t="16328" r="46773" b="32680"/>
          <a:stretch/>
        </p:blipFill>
        <p:spPr>
          <a:xfrm>
            <a:off x="235974" y="660400"/>
            <a:ext cx="4336026" cy="25755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7419" t="14821" r="18105" b="17618"/>
          <a:stretch/>
        </p:blipFill>
        <p:spPr>
          <a:xfrm>
            <a:off x="6636774" y="511322"/>
            <a:ext cx="5341941" cy="589516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572000" y="1799303"/>
            <a:ext cx="2035277" cy="3834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4572000" y="3672348"/>
            <a:ext cx="2035277" cy="2949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5443" t="25795" r="57904" b="60650"/>
          <a:stretch/>
        </p:blipFill>
        <p:spPr>
          <a:xfrm>
            <a:off x="235974" y="3502741"/>
            <a:ext cx="4336026" cy="929149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194621" y="5123125"/>
            <a:ext cx="1740308" cy="94988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Accuracy</a:t>
            </a:r>
          </a:p>
          <a:p>
            <a:pPr algn="ctr"/>
            <a:r>
              <a:rPr lang="en-US" dirty="0" smtClean="0"/>
              <a:t>96.92%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1887792" y="4431890"/>
            <a:ext cx="250723" cy="6912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847" t="75496" r="72661" b="7291"/>
          <a:stretch/>
        </p:blipFill>
        <p:spPr>
          <a:xfrm>
            <a:off x="3170903" y="4878977"/>
            <a:ext cx="3229896" cy="1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6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991</TotalTime>
  <Words>2171</Words>
  <Application>Microsoft Office PowerPoint</Application>
  <PresentationFormat>Widescreen</PresentationFormat>
  <Paragraphs>379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Analysis for Employee Retention Using R</vt:lpstr>
      <vt:lpstr>PowerPoint Presentation</vt:lpstr>
      <vt:lpstr>Data Visualization</vt:lpstr>
      <vt:lpstr>Data Visualization</vt:lpstr>
      <vt:lpstr>Data Visualization</vt:lpstr>
      <vt:lpstr>Data Visualization</vt:lpstr>
      <vt:lpstr>Prediction Models</vt:lpstr>
      <vt:lpstr>Prediction Models – Naïve Bayes</vt:lpstr>
      <vt:lpstr>Prediction Models – Decision Tree</vt:lpstr>
      <vt:lpstr>Prediction Models – Random Forest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for Employee Retention Using R</dc:title>
  <dc:creator>Ashok Choudhary</dc:creator>
  <cp:lastModifiedBy>Ashok Choudhary</cp:lastModifiedBy>
  <cp:revision>44</cp:revision>
  <dcterms:created xsi:type="dcterms:W3CDTF">2017-12-19T22:16:40Z</dcterms:created>
  <dcterms:modified xsi:type="dcterms:W3CDTF">2017-12-21T01:34:46Z</dcterms:modified>
</cp:coreProperties>
</file>